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5" r:id="rId2"/>
    <p:sldId id="267" r:id="rId3"/>
    <p:sldId id="268" r:id="rId4"/>
    <p:sldId id="269" r:id="rId5"/>
    <p:sldId id="270" r:id="rId6"/>
  </p:sldIdLst>
  <p:sldSz cx="12192000" cy="6858000"/>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10"/>
    <p:restoredTop sz="94640"/>
  </p:normalViewPr>
  <p:slideViewPr>
    <p:cSldViewPr snapToGrid="0">
      <p:cViewPr varScale="1">
        <p:scale>
          <a:sx n="117" d="100"/>
          <a:sy n="117" d="100"/>
        </p:scale>
        <p:origin x="102"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6764A-24BF-D916-C5F7-C487F72BF40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1F39410C-BB13-F7EB-1BFD-E74750F985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C1348E2-1AD9-19F2-9B29-BD609DE3669D}"/>
              </a:ext>
            </a:extLst>
          </p:cNvPr>
          <p:cNvSpPr>
            <a:spLocks noGrp="1"/>
          </p:cNvSpPr>
          <p:nvPr>
            <p:ph type="dt" sz="half" idx="10"/>
          </p:nvPr>
        </p:nvSpPr>
        <p:spPr/>
        <p:txBody>
          <a:bodyPr/>
          <a:lstStyle/>
          <a:p>
            <a:fld id="{C620D0C9-7E35-504E-A963-CA2854710F3B}" type="datetimeFigureOut">
              <a:rPr lang="en-US" smtClean="0"/>
              <a:t>8/25/2026</a:t>
            </a:fld>
            <a:endParaRPr lang="en-US"/>
          </a:p>
        </p:txBody>
      </p:sp>
      <p:sp>
        <p:nvSpPr>
          <p:cNvPr id="5" name="Footer Placeholder 4">
            <a:extLst>
              <a:ext uri="{FF2B5EF4-FFF2-40B4-BE49-F238E27FC236}">
                <a16:creationId xmlns:a16="http://schemas.microsoft.com/office/drawing/2014/main" id="{A6EA6742-2135-A1CF-0C33-95586FF7AC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5563F0-D503-EA81-4C30-3A8C7588F092}"/>
              </a:ext>
            </a:extLst>
          </p:cNvPr>
          <p:cNvSpPr>
            <a:spLocks noGrp="1"/>
          </p:cNvSpPr>
          <p:nvPr>
            <p:ph type="sldNum" sz="quarter" idx="12"/>
          </p:nvPr>
        </p:nvSpPr>
        <p:spPr/>
        <p:txBody>
          <a:bodyPr/>
          <a:lstStyle/>
          <a:p>
            <a:fld id="{CE3DBDA9-F8D5-4948-9A91-2BB1F4941F0D}" type="slidenum">
              <a:rPr lang="en-US" smtClean="0"/>
              <a:t>‹#›</a:t>
            </a:fld>
            <a:endParaRPr lang="en-US"/>
          </a:p>
        </p:txBody>
      </p:sp>
    </p:spTree>
    <p:extLst>
      <p:ext uri="{BB962C8B-B14F-4D97-AF65-F5344CB8AC3E}">
        <p14:creationId xmlns:p14="http://schemas.microsoft.com/office/powerpoint/2010/main" val="1321336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4B586-CDDE-DEE8-00B1-DEB967A2A8B4}"/>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4454FA0-AF3E-6EDC-958D-7A4EB2DA307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5DB87E8-A358-CBA9-D575-8D331D69ECBA}"/>
              </a:ext>
            </a:extLst>
          </p:cNvPr>
          <p:cNvSpPr>
            <a:spLocks noGrp="1"/>
          </p:cNvSpPr>
          <p:nvPr>
            <p:ph type="dt" sz="half" idx="10"/>
          </p:nvPr>
        </p:nvSpPr>
        <p:spPr/>
        <p:txBody>
          <a:bodyPr/>
          <a:lstStyle/>
          <a:p>
            <a:fld id="{C620D0C9-7E35-504E-A963-CA2854710F3B}" type="datetimeFigureOut">
              <a:rPr lang="en-US" smtClean="0"/>
              <a:t>8/25/2026</a:t>
            </a:fld>
            <a:endParaRPr lang="en-US"/>
          </a:p>
        </p:txBody>
      </p:sp>
      <p:sp>
        <p:nvSpPr>
          <p:cNvPr id="5" name="Footer Placeholder 4">
            <a:extLst>
              <a:ext uri="{FF2B5EF4-FFF2-40B4-BE49-F238E27FC236}">
                <a16:creationId xmlns:a16="http://schemas.microsoft.com/office/drawing/2014/main" id="{096B782E-5762-814B-7F8B-12CD17D136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EBD8DF-01E6-01D4-5AD7-AED246ED5A7A}"/>
              </a:ext>
            </a:extLst>
          </p:cNvPr>
          <p:cNvSpPr>
            <a:spLocks noGrp="1"/>
          </p:cNvSpPr>
          <p:nvPr>
            <p:ph type="sldNum" sz="quarter" idx="12"/>
          </p:nvPr>
        </p:nvSpPr>
        <p:spPr/>
        <p:txBody>
          <a:bodyPr/>
          <a:lstStyle/>
          <a:p>
            <a:fld id="{CE3DBDA9-F8D5-4948-9A91-2BB1F4941F0D}" type="slidenum">
              <a:rPr lang="en-US" smtClean="0"/>
              <a:t>‹#›</a:t>
            </a:fld>
            <a:endParaRPr lang="en-US"/>
          </a:p>
        </p:txBody>
      </p:sp>
    </p:spTree>
    <p:extLst>
      <p:ext uri="{BB962C8B-B14F-4D97-AF65-F5344CB8AC3E}">
        <p14:creationId xmlns:p14="http://schemas.microsoft.com/office/powerpoint/2010/main" val="4055711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E61501-BDCD-DBAC-2A43-242075E6A5B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E288C85-F3C3-2C6D-475D-E75227F76CE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BF11627-65AD-A5FC-ADB9-1178158E8020}"/>
              </a:ext>
            </a:extLst>
          </p:cNvPr>
          <p:cNvSpPr>
            <a:spLocks noGrp="1"/>
          </p:cNvSpPr>
          <p:nvPr>
            <p:ph type="dt" sz="half" idx="10"/>
          </p:nvPr>
        </p:nvSpPr>
        <p:spPr/>
        <p:txBody>
          <a:bodyPr/>
          <a:lstStyle/>
          <a:p>
            <a:fld id="{C620D0C9-7E35-504E-A963-CA2854710F3B}" type="datetimeFigureOut">
              <a:rPr lang="en-US" smtClean="0"/>
              <a:t>8/25/2026</a:t>
            </a:fld>
            <a:endParaRPr lang="en-US"/>
          </a:p>
        </p:txBody>
      </p:sp>
      <p:sp>
        <p:nvSpPr>
          <p:cNvPr id="5" name="Footer Placeholder 4">
            <a:extLst>
              <a:ext uri="{FF2B5EF4-FFF2-40B4-BE49-F238E27FC236}">
                <a16:creationId xmlns:a16="http://schemas.microsoft.com/office/drawing/2014/main" id="{2E96B5D6-ABEA-CED5-B519-02B9630725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9F5D18-B19D-E66D-7D45-029A07CB1D29}"/>
              </a:ext>
            </a:extLst>
          </p:cNvPr>
          <p:cNvSpPr>
            <a:spLocks noGrp="1"/>
          </p:cNvSpPr>
          <p:nvPr>
            <p:ph type="sldNum" sz="quarter" idx="12"/>
          </p:nvPr>
        </p:nvSpPr>
        <p:spPr/>
        <p:txBody>
          <a:bodyPr/>
          <a:lstStyle/>
          <a:p>
            <a:fld id="{CE3DBDA9-F8D5-4948-9A91-2BB1F4941F0D}" type="slidenum">
              <a:rPr lang="en-US" smtClean="0"/>
              <a:t>‹#›</a:t>
            </a:fld>
            <a:endParaRPr lang="en-US"/>
          </a:p>
        </p:txBody>
      </p:sp>
    </p:spTree>
    <p:extLst>
      <p:ext uri="{BB962C8B-B14F-4D97-AF65-F5344CB8AC3E}">
        <p14:creationId xmlns:p14="http://schemas.microsoft.com/office/powerpoint/2010/main" val="2908921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027C9-1F7B-9101-4A1D-5DA7D5E3261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C7DCE13-9D6E-C9C7-4C14-C0066E070BE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E097780-3D26-42B0-8A39-D0B4C6B6D731}"/>
              </a:ext>
            </a:extLst>
          </p:cNvPr>
          <p:cNvSpPr>
            <a:spLocks noGrp="1"/>
          </p:cNvSpPr>
          <p:nvPr>
            <p:ph type="dt" sz="half" idx="10"/>
          </p:nvPr>
        </p:nvSpPr>
        <p:spPr/>
        <p:txBody>
          <a:bodyPr/>
          <a:lstStyle/>
          <a:p>
            <a:fld id="{C620D0C9-7E35-504E-A963-CA2854710F3B}" type="datetimeFigureOut">
              <a:rPr lang="en-US" smtClean="0"/>
              <a:t>8/25/2026</a:t>
            </a:fld>
            <a:endParaRPr lang="en-US"/>
          </a:p>
        </p:txBody>
      </p:sp>
      <p:sp>
        <p:nvSpPr>
          <p:cNvPr id="5" name="Footer Placeholder 4">
            <a:extLst>
              <a:ext uri="{FF2B5EF4-FFF2-40B4-BE49-F238E27FC236}">
                <a16:creationId xmlns:a16="http://schemas.microsoft.com/office/drawing/2014/main" id="{6711EB09-0854-187F-FC26-19DA89361C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A82F04-4CAA-BC40-14A1-6E3F6524F8B1}"/>
              </a:ext>
            </a:extLst>
          </p:cNvPr>
          <p:cNvSpPr>
            <a:spLocks noGrp="1"/>
          </p:cNvSpPr>
          <p:nvPr>
            <p:ph type="sldNum" sz="quarter" idx="12"/>
          </p:nvPr>
        </p:nvSpPr>
        <p:spPr/>
        <p:txBody>
          <a:bodyPr/>
          <a:lstStyle/>
          <a:p>
            <a:fld id="{CE3DBDA9-F8D5-4948-9A91-2BB1F4941F0D}" type="slidenum">
              <a:rPr lang="en-US" smtClean="0"/>
              <a:t>‹#›</a:t>
            </a:fld>
            <a:endParaRPr lang="en-US"/>
          </a:p>
        </p:txBody>
      </p:sp>
    </p:spTree>
    <p:extLst>
      <p:ext uri="{BB962C8B-B14F-4D97-AF65-F5344CB8AC3E}">
        <p14:creationId xmlns:p14="http://schemas.microsoft.com/office/powerpoint/2010/main" val="346656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C6246-A608-ABA4-468E-F1CE1F1E9033}"/>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AFB08F4A-CEAC-6BDA-62A5-C21523A7F16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A3C2CEB-9BB4-7676-6CC1-0D98FEB58CCE}"/>
              </a:ext>
            </a:extLst>
          </p:cNvPr>
          <p:cNvSpPr>
            <a:spLocks noGrp="1"/>
          </p:cNvSpPr>
          <p:nvPr>
            <p:ph type="dt" sz="half" idx="10"/>
          </p:nvPr>
        </p:nvSpPr>
        <p:spPr/>
        <p:txBody>
          <a:bodyPr/>
          <a:lstStyle/>
          <a:p>
            <a:fld id="{C620D0C9-7E35-504E-A963-CA2854710F3B}" type="datetimeFigureOut">
              <a:rPr lang="en-US" smtClean="0"/>
              <a:t>8/25/2026</a:t>
            </a:fld>
            <a:endParaRPr lang="en-US"/>
          </a:p>
        </p:txBody>
      </p:sp>
      <p:sp>
        <p:nvSpPr>
          <p:cNvPr id="5" name="Footer Placeholder 4">
            <a:extLst>
              <a:ext uri="{FF2B5EF4-FFF2-40B4-BE49-F238E27FC236}">
                <a16:creationId xmlns:a16="http://schemas.microsoft.com/office/drawing/2014/main" id="{A3FFEFA4-CCF8-7FBA-70E6-6AB590DE04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515CD6-E6FE-2EEC-83FE-9B9ABFFB7059}"/>
              </a:ext>
            </a:extLst>
          </p:cNvPr>
          <p:cNvSpPr>
            <a:spLocks noGrp="1"/>
          </p:cNvSpPr>
          <p:nvPr>
            <p:ph type="sldNum" sz="quarter" idx="12"/>
          </p:nvPr>
        </p:nvSpPr>
        <p:spPr/>
        <p:txBody>
          <a:bodyPr/>
          <a:lstStyle/>
          <a:p>
            <a:fld id="{CE3DBDA9-F8D5-4948-9A91-2BB1F4941F0D}" type="slidenum">
              <a:rPr lang="en-US" smtClean="0"/>
              <a:t>‹#›</a:t>
            </a:fld>
            <a:endParaRPr lang="en-US"/>
          </a:p>
        </p:txBody>
      </p:sp>
    </p:spTree>
    <p:extLst>
      <p:ext uri="{BB962C8B-B14F-4D97-AF65-F5344CB8AC3E}">
        <p14:creationId xmlns:p14="http://schemas.microsoft.com/office/powerpoint/2010/main" val="2370897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1B729-303E-94C3-E4FA-31E315781F9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19A0AA1-9DA2-91C7-3245-D16F9B31EA3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D9C997E6-E688-1ABE-6091-B6CA71D668D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26BEAAE4-7E32-527D-CD8A-38F5EDC82392}"/>
              </a:ext>
            </a:extLst>
          </p:cNvPr>
          <p:cNvSpPr>
            <a:spLocks noGrp="1"/>
          </p:cNvSpPr>
          <p:nvPr>
            <p:ph type="dt" sz="half" idx="10"/>
          </p:nvPr>
        </p:nvSpPr>
        <p:spPr/>
        <p:txBody>
          <a:bodyPr/>
          <a:lstStyle/>
          <a:p>
            <a:fld id="{C620D0C9-7E35-504E-A963-CA2854710F3B}" type="datetimeFigureOut">
              <a:rPr lang="en-US" smtClean="0"/>
              <a:t>8/25/2026</a:t>
            </a:fld>
            <a:endParaRPr lang="en-US"/>
          </a:p>
        </p:txBody>
      </p:sp>
      <p:sp>
        <p:nvSpPr>
          <p:cNvPr id="6" name="Footer Placeholder 5">
            <a:extLst>
              <a:ext uri="{FF2B5EF4-FFF2-40B4-BE49-F238E27FC236}">
                <a16:creationId xmlns:a16="http://schemas.microsoft.com/office/drawing/2014/main" id="{7236ED45-B56B-96C9-1F52-6B54901C57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8BDE3C-C756-46FB-4037-845E7773F26F}"/>
              </a:ext>
            </a:extLst>
          </p:cNvPr>
          <p:cNvSpPr>
            <a:spLocks noGrp="1"/>
          </p:cNvSpPr>
          <p:nvPr>
            <p:ph type="sldNum" sz="quarter" idx="12"/>
          </p:nvPr>
        </p:nvSpPr>
        <p:spPr/>
        <p:txBody>
          <a:bodyPr/>
          <a:lstStyle/>
          <a:p>
            <a:fld id="{CE3DBDA9-F8D5-4948-9A91-2BB1F4941F0D}" type="slidenum">
              <a:rPr lang="en-US" smtClean="0"/>
              <a:t>‹#›</a:t>
            </a:fld>
            <a:endParaRPr lang="en-US"/>
          </a:p>
        </p:txBody>
      </p:sp>
    </p:spTree>
    <p:extLst>
      <p:ext uri="{BB962C8B-B14F-4D97-AF65-F5344CB8AC3E}">
        <p14:creationId xmlns:p14="http://schemas.microsoft.com/office/powerpoint/2010/main" val="2283959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E0A64-1C97-BC17-7549-AA0DDD19951D}"/>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C5157B2-179B-BE42-D7CE-9EE1CC00DE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516021E-062F-274A-E48E-369C48AB5CA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8EC1F98-41F2-7DA6-20BB-700E7E5E19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197FFC8-6706-F924-28ED-02D63E814A7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CCC09A57-64FD-E222-91A8-93B6D7EF804C}"/>
              </a:ext>
            </a:extLst>
          </p:cNvPr>
          <p:cNvSpPr>
            <a:spLocks noGrp="1"/>
          </p:cNvSpPr>
          <p:nvPr>
            <p:ph type="dt" sz="half" idx="10"/>
          </p:nvPr>
        </p:nvSpPr>
        <p:spPr/>
        <p:txBody>
          <a:bodyPr/>
          <a:lstStyle/>
          <a:p>
            <a:fld id="{C620D0C9-7E35-504E-A963-CA2854710F3B}" type="datetimeFigureOut">
              <a:rPr lang="en-US" smtClean="0"/>
              <a:t>8/25/2026</a:t>
            </a:fld>
            <a:endParaRPr lang="en-US"/>
          </a:p>
        </p:txBody>
      </p:sp>
      <p:sp>
        <p:nvSpPr>
          <p:cNvPr id="8" name="Footer Placeholder 7">
            <a:extLst>
              <a:ext uri="{FF2B5EF4-FFF2-40B4-BE49-F238E27FC236}">
                <a16:creationId xmlns:a16="http://schemas.microsoft.com/office/drawing/2014/main" id="{B4CC1ADA-FA1F-1234-BE4B-581EAD476F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6BE5AF5-E8DD-BA03-9A2A-C017B97310E2}"/>
              </a:ext>
            </a:extLst>
          </p:cNvPr>
          <p:cNvSpPr>
            <a:spLocks noGrp="1"/>
          </p:cNvSpPr>
          <p:nvPr>
            <p:ph type="sldNum" sz="quarter" idx="12"/>
          </p:nvPr>
        </p:nvSpPr>
        <p:spPr/>
        <p:txBody>
          <a:bodyPr/>
          <a:lstStyle/>
          <a:p>
            <a:fld id="{CE3DBDA9-F8D5-4948-9A91-2BB1F4941F0D}" type="slidenum">
              <a:rPr lang="en-US" smtClean="0"/>
              <a:t>‹#›</a:t>
            </a:fld>
            <a:endParaRPr lang="en-US"/>
          </a:p>
        </p:txBody>
      </p:sp>
    </p:spTree>
    <p:extLst>
      <p:ext uri="{BB962C8B-B14F-4D97-AF65-F5344CB8AC3E}">
        <p14:creationId xmlns:p14="http://schemas.microsoft.com/office/powerpoint/2010/main" val="1597697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2343E-7820-7D03-FEF8-CA7FAE18D2ED}"/>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AC8F281-8C96-4869-E5DA-FD9A5BC4FE6A}"/>
              </a:ext>
            </a:extLst>
          </p:cNvPr>
          <p:cNvSpPr>
            <a:spLocks noGrp="1"/>
          </p:cNvSpPr>
          <p:nvPr>
            <p:ph type="dt" sz="half" idx="10"/>
          </p:nvPr>
        </p:nvSpPr>
        <p:spPr/>
        <p:txBody>
          <a:bodyPr/>
          <a:lstStyle/>
          <a:p>
            <a:fld id="{C620D0C9-7E35-504E-A963-CA2854710F3B}" type="datetimeFigureOut">
              <a:rPr lang="en-US" smtClean="0"/>
              <a:t>8/25/2026</a:t>
            </a:fld>
            <a:endParaRPr lang="en-US"/>
          </a:p>
        </p:txBody>
      </p:sp>
      <p:sp>
        <p:nvSpPr>
          <p:cNvPr id="4" name="Footer Placeholder 3">
            <a:extLst>
              <a:ext uri="{FF2B5EF4-FFF2-40B4-BE49-F238E27FC236}">
                <a16:creationId xmlns:a16="http://schemas.microsoft.com/office/drawing/2014/main" id="{14622F6C-2AC4-5C34-2D8A-31B5DD45AFF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09F5CF-160B-03D5-6EFF-88F0FDB2001A}"/>
              </a:ext>
            </a:extLst>
          </p:cNvPr>
          <p:cNvSpPr>
            <a:spLocks noGrp="1"/>
          </p:cNvSpPr>
          <p:nvPr>
            <p:ph type="sldNum" sz="quarter" idx="12"/>
          </p:nvPr>
        </p:nvSpPr>
        <p:spPr/>
        <p:txBody>
          <a:bodyPr/>
          <a:lstStyle/>
          <a:p>
            <a:fld id="{CE3DBDA9-F8D5-4948-9A91-2BB1F4941F0D}" type="slidenum">
              <a:rPr lang="en-US" smtClean="0"/>
              <a:t>‹#›</a:t>
            </a:fld>
            <a:endParaRPr lang="en-US"/>
          </a:p>
        </p:txBody>
      </p:sp>
    </p:spTree>
    <p:extLst>
      <p:ext uri="{BB962C8B-B14F-4D97-AF65-F5344CB8AC3E}">
        <p14:creationId xmlns:p14="http://schemas.microsoft.com/office/powerpoint/2010/main" val="2543027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6C0469-8DB8-1D60-FD4C-155723AA0D10}"/>
              </a:ext>
            </a:extLst>
          </p:cNvPr>
          <p:cNvSpPr>
            <a:spLocks noGrp="1"/>
          </p:cNvSpPr>
          <p:nvPr>
            <p:ph type="dt" sz="half" idx="10"/>
          </p:nvPr>
        </p:nvSpPr>
        <p:spPr/>
        <p:txBody>
          <a:bodyPr/>
          <a:lstStyle/>
          <a:p>
            <a:fld id="{C620D0C9-7E35-504E-A963-CA2854710F3B}" type="datetimeFigureOut">
              <a:rPr lang="en-US" smtClean="0"/>
              <a:t>8/25/2026</a:t>
            </a:fld>
            <a:endParaRPr lang="en-US"/>
          </a:p>
        </p:txBody>
      </p:sp>
      <p:sp>
        <p:nvSpPr>
          <p:cNvPr id="3" name="Footer Placeholder 2">
            <a:extLst>
              <a:ext uri="{FF2B5EF4-FFF2-40B4-BE49-F238E27FC236}">
                <a16:creationId xmlns:a16="http://schemas.microsoft.com/office/drawing/2014/main" id="{6FE1E553-A769-4C94-9FFD-DA938699577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07ADB3D-6BF0-A42E-B59D-51FA3FC70F19}"/>
              </a:ext>
            </a:extLst>
          </p:cNvPr>
          <p:cNvSpPr>
            <a:spLocks noGrp="1"/>
          </p:cNvSpPr>
          <p:nvPr>
            <p:ph type="sldNum" sz="quarter" idx="12"/>
          </p:nvPr>
        </p:nvSpPr>
        <p:spPr/>
        <p:txBody>
          <a:bodyPr/>
          <a:lstStyle/>
          <a:p>
            <a:fld id="{CE3DBDA9-F8D5-4948-9A91-2BB1F4941F0D}" type="slidenum">
              <a:rPr lang="en-US" smtClean="0"/>
              <a:t>‹#›</a:t>
            </a:fld>
            <a:endParaRPr lang="en-US"/>
          </a:p>
        </p:txBody>
      </p:sp>
    </p:spTree>
    <p:extLst>
      <p:ext uri="{BB962C8B-B14F-4D97-AF65-F5344CB8AC3E}">
        <p14:creationId xmlns:p14="http://schemas.microsoft.com/office/powerpoint/2010/main" val="2830819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8C705-7042-A42B-43A2-8B6BE33E102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CCC6403-143A-05A4-8B20-9C18E982EB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9C6CADCE-260C-8087-56A5-485561F151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FC93DDF-CB26-EBD9-4488-CE713935F7B5}"/>
              </a:ext>
            </a:extLst>
          </p:cNvPr>
          <p:cNvSpPr>
            <a:spLocks noGrp="1"/>
          </p:cNvSpPr>
          <p:nvPr>
            <p:ph type="dt" sz="half" idx="10"/>
          </p:nvPr>
        </p:nvSpPr>
        <p:spPr/>
        <p:txBody>
          <a:bodyPr/>
          <a:lstStyle/>
          <a:p>
            <a:fld id="{C620D0C9-7E35-504E-A963-CA2854710F3B}" type="datetimeFigureOut">
              <a:rPr lang="en-US" smtClean="0"/>
              <a:t>8/25/2026</a:t>
            </a:fld>
            <a:endParaRPr lang="en-US"/>
          </a:p>
        </p:txBody>
      </p:sp>
      <p:sp>
        <p:nvSpPr>
          <p:cNvPr id="6" name="Footer Placeholder 5">
            <a:extLst>
              <a:ext uri="{FF2B5EF4-FFF2-40B4-BE49-F238E27FC236}">
                <a16:creationId xmlns:a16="http://schemas.microsoft.com/office/drawing/2014/main" id="{7AF3C215-EABA-CDE7-C425-6D309627CF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46B975-3490-0A8B-609E-FC900938700C}"/>
              </a:ext>
            </a:extLst>
          </p:cNvPr>
          <p:cNvSpPr>
            <a:spLocks noGrp="1"/>
          </p:cNvSpPr>
          <p:nvPr>
            <p:ph type="sldNum" sz="quarter" idx="12"/>
          </p:nvPr>
        </p:nvSpPr>
        <p:spPr/>
        <p:txBody>
          <a:bodyPr/>
          <a:lstStyle/>
          <a:p>
            <a:fld id="{CE3DBDA9-F8D5-4948-9A91-2BB1F4941F0D}" type="slidenum">
              <a:rPr lang="en-US" smtClean="0"/>
              <a:t>‹#›</a:t>
            </a:fld>
            <a:endParaRPr lang="en-US"/>
          </a:p>
        </p:txBody>
      </p:sp>
    </p:spTree>
    <p:extLst>
      <p:ext uri="{BB962C8B-B14F-4D97-AF65-F5344CB8AC3E}">
        <p14:creationId xmlns:p14="http://schemas.microsoft.com/office/powerpoint/2010/main" val="51927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5C297-C445-4259-F862-B3900788651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7B766231-4E44-DE2F-524E-8C431F15CA2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063D5DF-E9D0-55B3-BD48-49FFCC6344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44463DA-93DD-4CFB-B8A9-919067FCFC84}"/>
              </a:ext>
            </a:extLst>
          </p:cNvPr>
          <p:cNvSpPr>
            <a:spLocks noGrp="1"/>
          </p:cNvSpPr>
          <p:nvPr>
            <p:ph type="dt" sz="half" idx="10"/>
          </p:nvPr>
        </p:nvSpPr>
        <p:spPr/>
        <p:txBody>
          <a:bodyPr/>
          <a:lstStyle/>
          <a:p>
            <a:fld id="{C620D0C9-7E35-504E-A963-CA2854710F3B}" type="datetimeFigureOut">
              <a:rPr lang="en-US" smtClean="0"/>
              <a:t>8/25/2026</a:t>
            </a:fld>
            <a:endParaRPr lang="en-US"/>
          </a:p>
        </p:txBody>
      </p:sp>
      <p:sp>
        <p:nvSpPr>
          <p:cNvPr id="6" name="Footer Placeholder 5">
            <a:extLst>
              <a:ext uri="{FF2B5EF4-FFF2-40B4-BE49-F238E27FC236}">
                <a16:creationId xmlns:a16="http://schemas.microsoft.com/office/drawing/2014/main" id="{A1CFC271-B90E-AF89-B7F7-895CB126FE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D524AE-B9F5-B848-B92D-905ACDDD6DE6}"/>
              </a:ext>
            </a:extLst>
          </p:cNvPr>
          <p:cNvSpPr>
            <a:spLocks noGrp="1"/>
          </p:cNvSpPr>
          <p:nvPr>
            <p:ph type="sldNum" sz="quarter" idx="12"/>
          </p:nvPr>
        </p:nvSpPr>
        <p:spPr/>
        <p:txBody>
          <a:bodyPr/>
          <a:lstStyle/>
          <a:p>
            <a:fld id="{CE3DBDA9-F8D5-4948-9A91-2BB1F4941F0D}" type="slidenum">
              <a:rPr lang="en-US" smtClean="0"/>
              <a:t>‹#›</a:t>
            </a:fld>
            <a:endParaRPr lang="en-US"/>
          </a:p>
        </p:txBody>
      </p:sp>
    </p:spTree>
    <p:extLst>
      <p:ext uri="{BB962C8B-B14F-4D97-AF65-F5344CB8AC3E}">
        <p14:creationId xmlns:p14="http://schemas.microsoft.com/office/powerpoint/2010/main" val="2105479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F04894-7499-01AA-1702-1B8A0583E5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A52700-AEFE-0647-3213-5CD4EECAEF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4D60FCB-7696-728C-62C0-0916C27EEB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620D0C9-7E35-504E-A963-CA2854710F3B}" type="datetimeFigureOut">
              <a:rPr lang="en-US" smtClean="0"/>
              <a:t>8/25/2026</a:t>
            </a:fld>
            <a:endParaRPr lang="en-US"/>
          </a:p>
        </p:txBody>
      </p:sp>
      <p:sp>
        <p:nvSpPr>
          <p:cNvPr id="5" name="Footer Placeholder 4">
            <a:extLst>
              <a:ext uri="{FF2B5EF4-FFF2-40B4-BE49-F238E27FC236}">
                <a16:creationId xmlns:a16="http://schemas.microsoft.com/office/drawing/2014/main" id="{AA108E0D-C921-2191-ACBC-B1DC11BA2F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B6D5E89-1CF4-93E1-93F7-1AB85D5C17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E3DBDA9-F8D5-4948-9A91-2BB1F4941F0D}" type="slidenum">
              <a:rPr lang="en-US" smtClean="0"/>
              <a:t>‹#›</a:t>
            </a:fld>
            <a:endParaRPr lang="en-US"/>
          </a:p>
        </p:txBody>
      </p:sp>
    </p:spTree>
    <p:extLst>
      <p:ext uri="{BB962C8B-B14F-4D97-AF65-F5344CB8AC3E}">
        <p14:creationId xmlns:p14="http://schemas.microsoft.com/office/powerpoint/2010/main" val="15611653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F12791-2F46-4B78-91BF-A86F457EC09E}"/>
              </a:ext>
            </a:extLst>
          </p:cNvPr>
          <p:cNvPicPr>
            <a:picLocks noChangeAspect="1"/>
          </p:cNvPicPr>
          <p:nvPr/>
        </p:nvPicPr>
        <p:blipFill rotWithShape="1">
          <a:blip r:embed="rId2"/>
          <a:srcRect t="9198" b="15803"/>
          <a:stretch/>
        </p:blipFill>
        <p:spPr>
          <a:xfrm>
            <a:off x="0" y="0"/>
            <a:ext cx="12192000" cy="6858000"/>
          </a:xfrm>
          <a:prstGeom prst="rect">
            <a:avLst/>
          </a:prstGeom>
        </p:spPr>
      </p:pic>
      <p:sp>
        <p:nvSpPr>
          <p:cNvPr id="16" name="TextBox 15">
            <a:extLst>
              <a:ext uri="{FF2B5EF4-FFF2-40B4-BE49-F238E27FC236}">
                <a16:creationId xmlns:a16="http://schemas.microsoft.com/office/drawing/2014/main" id="{651A1DA3-83C9-45C6-BB6E-86A8FF0BBF1E}"/>
              </a:ext>
            </a:extLst>
          </p:cNvPr>
          <p:cNvSpPr txBox="1"/>
          <p:nvPr/>
        </p:nvSpPr>
        <p:spPr>
          <a:xfrm>
            <a:off x="523875" y="5317240"/>
            <a:ext cx="11210925" cy="744836"/>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b="1" dirty="0">
                <a:solidFill>
                  <a:schemeClr val="bg1"/>
                </a:solidFill>
                <a:latin typeface="+mj-lt"/>
                <a:ea typeface="+mj-ea"/>
                <a:cs typeface="+mj-cs"/>
              </a:rPr>
              <a:t>Gold Walking Expedition to the Outdoors!</a:t>
            </a:r>
          </a:p>
        </p:txBody>
      </p:sp>
      <p:cxnSp>
        <p:nvCxnSpPr>
          <p:cNvPr id="18" name="Straight Connector 17">
            <a:extLst>
              <a:ext uri="{FF2B5EF4-FFF2-40B4-BE49-F238E27FC236}">
                <a16:creationId xmlns:a16="http://schemas.microsoft.com/office/drawing/2014/main" id="{2EC79404-F738-4290-98A3-087F4475AD77}"/>
              </a:ext>
            </a:extLst>
          </p:cNvPr>
          <p:cNvCxnSpPr/>
          <p:nvPr/>
        </p:nvCxnSpPr>
        <p:spPr>
          <a:xfrm flipV="1">
            <a:off x="0" y="5412921"/>
            <a:ext cx="12192000" cy="7347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A1C9A835-3821-4AE4-873A-8A208C2F614C}"/>
              </a:ext>
            </a:extLst>
          </p:cNvPr>
          <p:cNvCxnSpPr/>
          <p:nvPr/>
        </p:nvCxnSpPr>
        <p:spPr>
          <a:xfrm flipV="1">
            <a:off x="0" y="5847622"/>
            <a:ext cx="12192000" cy="73479"/>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38004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25C0B-83CF-ACC4-6C9B-64F6078BED70}"/>
              </a:ext>
            </a:extLst>
          </p:cNvPr>
          <p:cNvSpPr>
            <a:spLocks noGrp="1"/>
          </p:cNvSpPr>
          <p:nvPr>
            <p:ph type="title"/>
          </p:nvPr>
        </p:nvSpPr>
        <p:spPr>
          <a:xfrm>
            <a:off x="362954" y="305257"/>
            <a:ext cx="6002110" cy="1071851"/>
          </a:xfrm>
        </p:spPr>
        <p:txBody>
          <a:bodyPr>
            <a:normAutofit/>
          </a:bodyPr>
          <a:lstStyle/>
          <a:p>
            <a:r>
              <a:rPr lang="en-US" sz="4000" dirty="0"/>
              <a:t>Why walk?</a:t>
            </a:r>
          </a:p>
        </p:txBody>
      </p:sp>
      <p:sp>
        <p:nvSpPr>
          <p:cNvPr id="3" name="Content Placeholder 2">
            <a:extLst>
              <a:ext uri="{FF2B5EF4-FFF2-40B4-BE49-F238E27FC236}">
                <a16:creationId xmlns:a16="http://schemas.microsoft.com/office/drawing/2014/main" id="{10ADE329-2F59-9201-C381-A67F30F08D36}"/>
              </a:ext>
            </a:extLst>
          </p:cNvPr>
          <p:cNvSpPr>
            <a:spLocks noGrp="1"/>
          </p:cNvSpPr>
          <p:nvPr>
            <p:ph idx="1"/>
          </p:nvPr>
        </p:nvSpPr>
        <p:spPr>
          <a:xfrm>
            <a:off x="362954" y="1377108"/>
            <a:ext cx="6475836" cy="4756993"/>
          </a:xfrm>
        </p:spPr>
        <p:txBody>
          <a:bodyPr>
            <a:normAutofit/>
          </a:bodyPr>
          <a:lstStyle/>
          <a:p>
            <a:pPr marL="0" indent="0">
              <a:buNone/>
            </a:pPr>
            <a:r>
              <a:rPr lang="en-US" sz="1800" dirty="0"/>
              <a:t>Adventure, nature, challenge, cost.</a:t>
            </a:r>
          </a:p>
          <a:p>
            <a:pPr marL="0" indent="0">
              <a:buNone/>
            </a:pPr>
            <a:r>
              <a:rPr lang="en-US" sz="1800" dirty="0"/>
              <a:t>Your group will collectively choose the level of adventure / challenge to take on.</a:t>
            </a:r>
          </a:p>
          <a:p>
            <a:pPr marL="0" indent="0">
              <a:buNone/>
            </a:pPr>
            <a:r>
              <a:rPr lang="en-US" sz="1800" dirty="0"/>
              <a:t>This could be the most physically challenging thing you do in life (it’s not a small thing), or it could be the start of lots more!</a:t>
            </a:r>
          </a:p>
          <a:p>
            <a:pPr marL="0" indent="0">
              <a:buNone/>
            </a:pPr>
            <a:r>
              <a:rPr lang="en-US" sz="1800" dirty="0"/>
              <a:t>Depending on your expedition aim, and balance between journeying and exploring, you could focus on walking as far and fast as possible, or finding the best places and exploring nature, or any mix of them.</a:t>
            </a:r>
          </a:p>
          <a:p>
            <a:pPr marL="0" indent="0">
              <a:buNone/>
            </a:pPr>
            <a:r>
              <a:rPr lang="en-US" sz="1800" dirty="0"/>
              <a:t>It’s just a bonus that it’s the cheaper of the 2 options on offer.</a:t>
            </a:r>
          </a:p>
          <a:p>
            <a:pPr marL="0" indent="0">
              <a:buNone/>
            </a:pPr>
            <a:r>
              <a:rPr lang="en-US" sz="1800" dirty="0"/>
              <a:t>Our initial plan is to take you to the Peak District, North Wales (south </a:t>
            </a:r>
            <a:r>
              <a:rPr lang="en-US" sz="1800" dirty="0" err="1"/>
              <a:t>Eryri</a:t>
            </a:r>
            <a:r>
              <a:rPr lang="en-US" sz="1800" dirty="0"/>
              <a:t> (</a:t>
            </a:r>
            <a:r>
              <a:rPr lang="en-US" sz="1800" dirty="0" err="1"/>
              <a:t>Snowdonia</a:t>
            </a:r>
            <a:r>
              <a:rPr lang="en-US" sz="1800" dirty="0"/>
              <a:t>)), and the Lake District.</a:t>
            </a:r>
          </a:p>
        </p:txBody>
      </p:sp>
      <p:pic>
        <p:nvPicPr>
          <p:cNvPr id="7" name="Picture 6">
            <a:extLst>
              <a:ext uri="{FF2B5EF4-FFF2-40B4-BE49-F238E27FC236}">
                <a16:creationId xmlns:a16="http://schemas.microsoft.com/office/drawing/2014/main" id="{CC7BB68B-485E-4D46-AEF9-2AE1D6077593}"/>
              </a:ext>
            </a:extLst>
          </p:cNvPr>
          <p:cNvPicPr>
            <a:picLocks noChangeAspect="1"/>
          </p:cNvPicPr>
          <p:nvPr/>
        </p:nvPicPr>
        <p:blipFill>
          <a:blip r:embed="rId2"/>
          <a:stretch>
            <a:fillRect/>
          </a:stretch>
        </p:blipFill>
        <p:spPr>
          <a:xfrm>
            <a:off x="7612163" y="0"/>
            <a:ext cx="4579837" cy="6869756"/>
          </a:xfrm>
          <a:prstGeom prst="rect">
            <a:avLst/>
          </a:prstGeom>
        </p:spPr>
      </p:pic>
      <p:sp>
        <p:nvSpPr>
          <p:cNvPr id="4" name="TextBox 3">
            <a:extLst>
              <a:ext uri="{FF2B5EF4-FFF2-40B4-BE49-F238E27FC236}">
                <a16:creationId xmlns:a16="http://schemas.microsoft.com/office/drawing/2014/main" id="{5E74EDD9-C901-241E-E6C5-B8FD87C3552B}"/>
              </a:ext>
            </a:extLst>
          </p:cNvPr>
          <p:cNvSpPr txBox="1"/>
          <p:nvPr/>
        </p:nvSpPr>
        <p:spPr>
          <a:xfrm>
            <a:off x="7670821" y="6379030"/>
            <a:ext cx="4462519" cy="369332"/>
          </a:xfrm>
          <a:prstGeom prst="rect">
            <a:avLst/>
          </a:prstGeom>
          <a:noFill/>
        </p:spPr>
        <p:txBody>
          <a:bodyPr wrap="square" rtlCol="0">
            <a:spAutoFit/>
          </a:bodyPr>
          <a:lstStyle/>
          <a:p>
            <a:r>
              <a:rPr lang="en-US" i="1" dirty="0">
                <a:solidFill>
                  <a:schemeClr val="bg1"/>
                </a:solidFill>
              </a:rPr>
              <a:t>If you wild camp, and get lucky…</a:t>
            </a:r>
          </a:p>
        </p:txBody>
      </p:sp>
    </p:spTree>
    <p:extLst>
      <p:ext uri="{BB962C8B-B14F-4D97-AF65-F5344CB8AC3E}">
        <p14:creationId xmlns:p14="http://schemas.microsoft.com/office/powerpoint/2010/main" val="3136280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2400993-F88D-4AC6-AF7E-C2A23FF2475C}"/>
              </a:ext>
            </a:extLst>
          </p:cNvPr>
          <p:cNvPicPr>
            <a:picLocks noChangeAspect="1"/>
          </p:cNvPicPr>
          <p:nvPr/>
        </p:nvPicPr>
        <p:blipFill rotWithShape="1">
          <a:blip r:embed="rId2"/>
          <a:srcRect l="5294" r="11231"/>
          <a:stretch/>
        </p:blipFill>
        <p:spPr>
          <a:xfrm>
            <a:off x="9852427" y="4735286"/>
            <a:ext cx="2354670" cy="2115644"/>
          </a:xfrm>
          <a:prstGeom prst="rect">
            <a:avLst/>
          </a:prstGeom>
        </p:spPr>
      </p:pic>
      <p:pic>
        <p:nvPicPr>
          <p:cNvPr id="12" name="Picture 11">
            <a:extLst>
              <a:ext uri="{FF2B5EF4-FFF2-40B4-BE49-F238E27FC236}">
                <a16:creationId xmlns:a16="http://schemas.microsoft.com/office/drawing/2014/main" id="{80A60A3B-77AD-4135-B970-686B0C8DFB56}"/>
              </a:ext>
            </a:extLst>
          </p:cNvPr>
          <p:cNvPicPr>
            <a:picLocks noChangeAspect="1"/>
          </p:cNvPicPr>
          <p:nvPr/>
        </p:nvPicPr>
        <p:blipFill>
          <a:blip r:embed="rId3"/>
          <a:stretch>
            <a:fillRect/>
          </a:stretch>
        </p:blipFill>
        <p:spPr>
          <a:xfrm>
            <a:off x="0" y="-6543"/>
            <a:ext cx="4531179" cy="2831987"/>
          </a:xfrm>
          <a:prstGeom prst="rect">
            <a:avLst/>
          </a:prstGeom>
        </p:spPr>
      </p:pic>
      <p:sp>
        <p:nvSpPr>
          <p:cNvPr id="4" name="TextBox 3">
            <a:extLst>
              <a:ext uri="{FF2B5EF4-FFF2-40B4-BE49-F238E27FC236}">
                <a16:creationId xmlns:a16="http://schemas.microsoft.com/office/drawing/2014/main" id="{88CDCAC1-3DD1-03AB-355B-08D990AD9E9F}"/>
              </a:ext>
            </a:extLst>
          </p:cNvPr>
          <p:cNvSpPr txBox="1"/>
          <p:nvPr/>
        </p:nvSpPr>
        <p:spPr>
          <a:xfrm>
            <a:off x="5854154" y="249452"/>
            <a:ext cx="6337846" cy="5367578"/>
          </a:xfrm>
          <a:prstGeom prst="rect">
            <a:avLst/>
          </a:prstGeom>
        </p:spPr>
        <p:txBody>
          <a:bodyPr vert="horz" lIns="91440" tIns="45720" rIns="91440" bIns="45720" rtlCol="0" anchor="t">
            <a:noAutofit/>
          </a:bodyPr>
          <a:lstStyle/>
          <a:p>
            <a:pPr>
              <a:lnSpc>
                <a:spcPct val="90000"/>
              </a:lnSpc>
              <a:spcAft>
                <a:spcPts val="600"/>
              </a:spcAft>
            </a:pPr>
            <a:r>
              <a:rPr lang="en-US" b="1" dirty="0"/>
              <a:t>Expeditions in D of E</a:t>
            </a:r>
            <a:endParaRPr lang="en-US" dirty="0"/>
          </a:p>
          <a:p>
            <a:pPr>
              <a:lnSpc>
                <a:spcPct val="90000"/>
              </a:lnSpc>
              <a:spcAft>
                <a:spcPts val="600"/>
              </a:spcAft>
            </a:pPr>
            <a:r>
              <a:rPr lang="en-US" dirty="0"/>
              <a:t>At Queens Road D of E we have run expeditions for the last 30 years+, </a:t>
            </a:r>
            <a:r>
              <a:rPr lang="en-GB" dirty="0"/>
              <a:t>organised</a:t>
            </a:r>
            <a:r>
              <a:rPr lang="en-US" dirty="0"/>
              <a:t> and led by </a:t>
            </a:r>
            <a:r>
              <a:rPr lang="en-US" b="1" dirty="0"/>
              <a:t>qualified outdoor leaders (</a:t>
            </a:r>
            <a:r>
              <a:rPr lang="en-US" b="1" dirty="0" err="1"/>
              <a:t>inc</a:t>
            </a:r>
            <a:r>
              <a:rPr lang="en-US" b="1" dirty="0"/>
              <a:t> First Aid). </a:t>
            </a:r>
          </a:p>
          <a:p>
            <a:pPr>
              <a:lnSpc>
                <a:spcPct val="90000"/>
              </a:lnSpc>
              <a:spcAft>
                <a:spcPts val="600"/>
              </a:spcAft>
            </a:pPr>
            <a:r>
              <a:rPr lang="en-US" dirty="0"/>
              <a:t>Most of you will have done a walking expedition with us already, and if you haven’t, that’s not a problem, but gold is a step up.  </a:t>
            </a:r>
          </a:p>
          <a:p>
            <a:pPr>
              <a:lnSpc>
                <a:spcPct val="90000"/>
              </a:lnSpc>
              <a:spcAft>
                <a:spcPts val="600"/>
              </a:spcAft>
            </a:pPr>
            <a:r>
              <a:rPr lang="en-US" dirty="0"/>
              <a:t>We usually go to “Wild Country”, and that means that you need to be that much more ready.</a:t>
            </a:r>
          </a:p>
          <a:p>
            <a:pPr>
              <a:lnSpc>
                <a:spcPct val="90000"/>
              </a:lnSpc>
              <a:spcAft>
                <a:spcPts val="600"/>
              </a:spcAft>
            </a:pPr>
            <a:endParaRPr lang="en-US" dirty="0"/>
          </a:p>
          <a:p>
            <a:pPr>
              <a:lnSpc>
                <a:spcPct val="90000"/>
              </a:lnSpc>
              <a:spcAft>
                <a:spcPts val="600"/>
              </a:spcAft>
            </a:pPr>
            <a:r>
              <a:rPr lang="en-US" b="1" dirty="0"/>
              <a:t>What is needed? </a:t>
            </a:r>
          </a:p>
          <a:p>
            <a:pPr>
              <a:lnSpc>
                <a:spcPct val="90000"/>
              </a:lnSpc>
              <a:spcAft>
                <a:spcPts val="600"/>
              </a:spcAft>
            </a:pPr>
            <a:r>
              <a:rPr lang="en-US" dirty="0"/>
              <a:t>Commitment, willingness to learn, a degree of fitness, team work and personal responsibility.  We meet on Friday evenings of term time to learn and improve the skills needed.  </a:t>
            </a:r>
          </a:p>
          <a:p>
            <a:pPr>
              <a:lnSpc>
                <a:spcPct val="90000"/>
              </a:lnSpc>
              <a:spcAft>
                <a:spcPts val="600"/>
              </a:spcAft>
            </a:pPr>
            <a:r>
              <a:rPr lang="en-US" dirty="0"/>
              <a:t>You might need to navigate off a foggy hill, or put a tent up in the dark, or cook food that you’re willing to eat for 4 days in a row, or look after a friend who’s hurt themselves…</a:t>
            </a:r>
          </a:p>
          <a:p>
            <a:pPr>
              <a:lnSpc>
                <a:spcPct val="90000"/>
              </a:lnSpc>
              <a:spcAft>
                <a:spcPts val="600"/>
              </a:spcAft>
            </a:pPr>
            <a:r>
              <a:rPr lang="en-US" dirty="0"/>
              <a:t>Don’t have kit?  </a:t>
            </a:r>
            <a:r>
              <a:rPr lang="en-US" b="1" dirty="0"/>
              <a:t>We can loan it to you.</a:t>
            </a:r>
            <a:r>
              <a:rPr lang="en-US" dirty="0"/>
              <a:t> </a:t>
            </a:r>
          </a:p>
          <a:p>
            <a:pPr>
              <a:lnSpc>
                <a:spcPct val="90000"/>
              </a:lnSpc>
              <a:spcAft>
                <a:spcPts val="600"/>
              </a:spcAft>
            </a:pPr>
            <a:r>
              <a:rPr lang="en-US" dirty="0"/>
              <a:t>Don’t know anything? </a:t>
            </a:r>
            <a:r>
              <a:rPr lang="en-US" b="1" dirty="0"/>
              <a:t>We like teaching</a:t>
            </a:r>
            <a:r>
              <a:rPr lang="en-US" dirty="0"/>
              <a:t>.</a:t>
            </a:r>
          </a:p>
        </p:txBody>
      </p:sp>
      <p:sp>
        <p:nvSpPr>
          <p:cNvPr id="2" name="TextBox 1">
            <a:extLst>
              <a:ext uri="{FF2B5EF4-FFF2-40B4-BE49-F238E27FC236}">
                <a16:creationId xmlns:a16="http://schemas.microsoft.com/office/drawing/2014/main" id="{274352BF-AE68-F5E0-7E26-26E534A176A7}"/>
              </a:ext>
            </a:extLst>
          </p:cNvPr>
          <p:cNvSpPr txBox="1"/>
          <p:nvPr/>
        </p:nvSpPr>
        <p:spPr>
          <a:xfrm>
            <a:off x="267141" y="4512692"/>
            <a:ext cx="5319178" cy="1742015"/>
          </a:xfrm>
          <a:prstGeom prst="rect">
            <a:avLst/>
          </a:prstGeom>
          <a:noFill/>
        </p:spPr>
        <p:txBody>
          <a:bodyPr wrap="square" rtlCol="0">
            <a:spAutoFit/>
          </a:bodyPr>
          <a:lstStyle/>
          <a:p>
            <a:pPr>
              <a:lnSpc>
                <a:spcPct val="90000"/>
              </a:lnSpc>
              <a:spcAft>
                <a:spcPts val="600"/>
              </a:spcAft>
            </a:pPr>
            <a:r>
              <a:rPr lang="en-US" b="1" dirty="0"/>
              <a:t>Cost?</a:t>
            </a:r>
          </a:p>
          <a:p>
            <a:pPr>
              <a:lnSpc>
                <a:spcPct val="90000"/>
              </a:lnSpc>
              <a:spcAft>
                <a:spcPts val="600"/>
              </a:spcAft>
            </a:pPr>
            <a:r>
              <a:rPr lang="en-US" dirty="0"/>
              <a:t>In total it will be about </a:t>
            </a:r>
            <a:r>
              <a:rPr lang="en-US" b="1" dirty="0"/>
              <a:t>£300</a:t>
            </a:r>
            <a:r>
              <a:rPr lang="en-US" dirty="0"/>
              <a:t>. That’s spread over the year, encompassing; a 2 day training weekend, 1 navigation day, a 4 day practice and a 6 day final expedition. </a:t>
            </a:r>
          </a:p>
          <a:p>
            <a:pPr>
              <a:lnSpc>
                <a:spcPct val="90000"/>
              </a:lnSpc>
              <a:spcAft>
                <a:spcPts val="600"/>
              </a:spcAft>
            </a:pPr>
            <a:endParaRPr lang="en-US" b="1" dirty="0"/>
          </a:p>
        </p:txBody>
      </p:sp>
      <p:pic>
        <p:nvPicPr>
          <p:cNvPr id="5" name="Picture 4">
            <a:extLst>
              <a:ext uri="{FF2B5EF4-FFF2-40B4-BE49-F238E27FC236}">
                <a16:creationId xmlns:a16="http://schemas.microsoft.com/office/drawing/2014/main" id="{7F3365B3-80E5-4D9C-955F-1FA96CB883A3}"/>
              </a:ext>
            </a:extLst>
          </p:cNvPr>
          <p:cNvPicPr>
            <a:picLocks noChangeAspect="1"/>
          </p:cNvPicPr>
          <p:nvPr/>
        </p:nvPicPr>
        <p:blipFill rotWithShape="1">
          <a:blip r:embed="rId4"/>
          <a:srcRect l="19425" b="17688"/>
          <a:stretch/>
        </p:blipFill>
        <p:spPr>
          <a:xfrm>
            <a:off x="2168406" y="1785244"/>
            <a:ext cx="3670651" cy="2812343"/>
          </a:xfrm>
          <a:prstGeom prst="rect">
            <a:avLst/>
          </a:prstGeom>
        </p:spPr>
      </p:pic>
    </p:spTree>
    <p:extLst>
      <p:ext uri="{BB962C8B-B14F-4D97-AF65-F5344CB8AC3E}">
        <p14:creationId xmlns:p14="http://schemas.microsoft.com/office/powerpoint/2010/main" val="3037827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FA4AF52-EE8C-9178-3C90-20A0EB738D7F}"/>
              </a:ext>
            </a:extLst>
          </p:cNvPr>
          <p:cNvSpPr txBox="1"/>
          <p:nvPr/>
        </p:nvSpPr>
        <p:spPr>
          <a:xfrm>
            <a:off x="404869" y="346325"/>
            <a:ext cx="6097836" cy="1323439"/>
          </a:xfrm>
          <a:prstGeom prst="rect">
            <a:avLst/>
          </a:prstGeom>
          <a:noFill/>
        </p:spPr>
        <p:txBody>
          <a:bodyPr wrap="square">
            <a:spAutoFit/>
          </a:bodyPr>
          <a:lstStyle/>
          <a:p>
            <a:r>
              <a:rPr lang="en-US" sz="4000" dirty="0"/>
              <a:t>The commitment you need to make...</a:t>
            </a:r>
            <a:endParaRPr lang="en-US" dirty="0"/>
          </a:p>
        </p:txBody>
      </p:sp>
      <p:sp>
        <p:nvSpPr>
          <p:cNvPr id="7" name="TextBox 6">
            <a:extLst>
              <a:ext uri="{FF2B5EF4-FFF2-40B4-BE49-F238E27FC236}">
                <a16:creationId xmlns:a16="http://schemas.microsoft.com/office/drawing/2014/main" id="{04AC1BC5-C01A-F609-F3D2-87082A8E871F}"/>
              </a:ext>
            </a:extLst>
          </p:cNvPr>
          <p:cNvSpPr txBox="1"/>
          <p:nvPr/>
        </p:nvSpPr>
        <p:spPr>
          <a:xfrm>
            <a:off x="404868" y="1778331"/>
            <a:ext cx="7023065" cy="4524315"/>
          </a:xfrm>
          <a:prstGeom prst="rect">
            <a:avLst/>
          </a:prstGeom>
          <a:noFill/>
        </p:spPr>
        <p:txBody>
          <a:bodyPr wrap="square">
            <a:spAutoFit/>
          </a:bodyPr>
          <a:lstStyle/>
          <a:p>
            <a:pPr marL="0" indent="0">
              <a:buNone/>
            </a:pPr>
            <a:r>
              <a:rPr lang="en-US" dirty="0"/>
              <a:t>We will start training for the gold expedition 2027 in September 2026.  We need to sign you off as “competent” before letting you loose on the Practice, so we ask that you plan on being with us nearly every term-time Friday.</a:t>
            </a:r>
          </a:p>
          <a:p>
            <a:pPr marL="0" indent="0">
              <a:buNone/>
            </a:pPr>
            <a:endParaRPr lang="en-US" dirty="0"/>
          </a:p>
          <a:p>
            <a:pPr marL="0" indent="0">
              <a:buNone/>
            </a:pPr>
            <a:r>
              <a:rPr lang="en-US" dirty="0"/>
              <a:t>Throughout the Autumn and Spring terms we will be learning all the things needed, in a more relaxed and hopefully fun way.  </a:t>
            </a:r>
          </a:p>
          <a:p>
            <a:pPr marL="0" indent="0">
              <a:buNone/>
            </a:pPr>
            <a:r>
              <a:rPr lang="en-US" dirty="0"/>
              <a:t>We’ll be having a “Master chef challenge”, and Camp kit “Supermarket sweep”, and probably a small (walking) orienteering challenge in Spencer Park (5min from QRBC).</a:t>
            </a:r>
          </a:p>
          <a:p>
            <a:pPr marL="0" indent="0">
              <a:buNone/>
            </a:pPr>
            <a:endParaRPr lang="en-US" dirty="0"/>
          </a:p>
          <a:p>
            <a:pPr marL="0" indent="0">
              <a:buNone/>
            </a:pPr>
            <a:r>
              <a:rPr lang="en-US" dirty="0"/>
              <a:t>We’ll do an initial taster / intro trip on Sat 3</a:t>
            </a:r>
            <a:r>
              <a:rPr lang="en-US" baseline="30000" dirty="0"/>
              <a:t>rd</a:t>
            </a:r>
            <a:r>
              <a:rPr lang="en-US" dirty="0"/>
              <a:t> &amp; Sun 4</a:t>
            </a:r>
            <a:r>
              <a:rPr lang="en-US" baseline="30000" dirty="0"/>
              <a:t>th</a:t>
            </a:r>
            <a:r>
              <a:rPr lang="en-US" dirty="0"/>
              <a:t> October, our Nav Day will be Sun 21</a:t>
            </a:r>
            <a:r>
              <a:rPr lang="en-US" baseline="30000" dirty="0"/>
              <a:t>st</a:t>
            </a:r>
            <a:r>
              <a:rPr lang="en-US" dirty="0"/>
              <a:t> March, and then Easter will be when we do the Practice Expedition, Thurs 1</a:t>
            </a:r>
            <a:r>
              <a:rPr lang="en-US" baseline="30000" dirty="0"/>
              <a:t>st</a:t>
            </a:r>
            <a:r>
              <a:rPr lang="en-US" dirty="0"/>
              <a:t> to Sun 4</a:t>
            </a:r>
            <a:r>
              <a:rPr lang="en-US" baseline="30000" dirty="0"/>
              <a:t>th</a:t>
            </a:r>
            <a:r>
              <a:rPr lang="en-US" dirty="0"/>
              <a:t> April. </a:t>
            </a:r>
          </a:p>
          <a:p>
            <a:pPr marL="0" indent="0">
              <a:buNone/>
            </a:pPr>
            <a:r>
              <a:rPr lang="en-US" dirty="0"/>
              <a:t>From Easter we’ll plan the Final, and then have a break around exams, before we go on the Exp, on Tues 27</a:t>
            </a:r>
            <a:r>
              <a:rPr lang="en-US" baseline="30000" dirty="0"/>
              <a:t>th</a:t>
            </a:r>
            <a:r>
              <a:rPr lang="en-US" dirty="0"/>
              <a:t> July to 1</a:t>
            </a:r>
            <a:r>
              <a:rPr lang="en-US" baseline="30000" dirty="0"/>
              <a:t>st</a:t>
            </a:r>
            <a:r>
              <a:rPr lang="en-US" dirty="0"/>
              <a:t> Aug</a:t>
            </a:r>
          </a:p>
        </p:txBody>
      </p:sp>
      <p:pic>
        <p:nvPicPr>
          <p:cNvPr id="10" name="Picture 9">
            <a:extLst>
              <a:ext uri="{FF2B5EF4-FFF2-40B4-BE49-F238E27FC236}">
                <a16:creationId xmlns:a16="http://schemas.microsoft.com/office/drawing/2014/main" id="{D8C11318-8039-4C9B-A22A-421A8D4C258C}"/>
              </a:ext>
            </a:extLst>
          </p:cNvPr>
          <p:cNvPicPr>
            <a:picLocks noChangeAspect="1"/>
          </p:cNvPicPr>
          <p:nvPr/>
        </p:nvPicPr>
        <p:blipFill>
          <a:blip r:embed="rId2"/>
          <a:stretch>
            <a:fillRect/>
          </a:stretch>
        </p:blipFill>
        <p:spPr>
          <a:xfrm>
            <a:off x="7620000" y="0"/>
            <a:ext cx="4572000" cy="3429000"/>
          </a:xfrm>
          <a:prstGeom prst="rect">
            <a:avLst/>
          </a:prstGeom>
        </p:spPr>
      </p:pic>
      <p:pic>
        <p:nvPicPr>
          <p:cNvPr id="1026" name="Picture 2" descr="One Day Map Reading and Navigation Training - Hertfordshire — Walk Wild">
            <a:extLst>
              <a:ext uri="{FF2B5EF4-FFF2-40B4-BE49-F238E27FC236}">
                <a16:creationId xmlns:a16="http://schemas.microsoft.com/office/drawing/2014/main" id="{C8316EC0-5B69-4B06-9903-A088739BFB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25025" y="2933930"/>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seful Resources for DofE Expedition Participant - Sam Sykes Ltd.">
            <a:extLst>
              <a:ext uri="{FF2B5EF4-FFF2-40B4-BE49-F238E27FC236}">
                <a16:creationId xmlns:a16="http://schemas.microsoft.com/office/drawing/2014/main" id="{584BEE5E-2BCC-4582-A12A-1D9B541409F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6791" r="22030"/>
          <a:stretch/>
        </p:blipFill>
        <p:spPr bwMode="auto">
          <a:xfrm>
            <a:off x="7488009" y="3229550"/>
            <a:ext cx="2237015" cy="2114320"/>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38717CEC-561A-4931-A702-B9EF4246F090}"/>
              </a:ext>
            </a:extLst>
          </p:cNvPr>
          <p:cNvSpPr/>
          <p:nvPr/>
        </p:nvSpPr>
        <p:spPr>
          <a:xfrm>
            <a:off x="10523764" y="2359479"/>
            <a:ext cx="359229" cy="32657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30" name="Picture 6" descr="Top Tips for eating on your DofE Expedition - My Adventure">
            <a:extLst>
              <a:ext uri="{FF2B5EF4-FFF2-40B4-BE49-F238E27FC236}">
                <a16:creationId xmlns:a16="http://schemas.microsoft.com/office/drawing/2014/main" id="{3AA02F2C-FEF6-4BEB-A8DE-1E52964BD0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89915" y="4781781"/>
            <a:ext cx="3102085" cy="2068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89090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B3D74-868E-0594-634C-3582623ED899}"/>
              </a:ext>
            </a:extLst>
          </p:cNvPr>
          <p:cNvSpPr>
            <a:spLocks noGrp="1"/>
          </p:cNvSpPr>
          <p:nvPr>
            <p:ph type="title"/>
          </p:nvPr>
        </p:nvSpPr>
        <p:spPr/>
        <p:txBody>
          <a:bodyPr/>
          <a:lstStyle/>
          <a:p>
            <a:r>
              <a:rPr lang="en-US" dirty="0"/>
              <a:t>Proposed dates</a:t>
            </a:r>
          </a:p>
        </p:txBody>
      </p:sp>
      <p:sp>
        <p:nvSpPr>
          <p:cNvPr id="3" name="Content Placeholder 2">
            <a:extLst>
              <a:ext uri="{FF2B5EF4-FFF2-40B4-BE49-F238E27FC236}">
                <a16:creationId xmlns:a16="http://schemas.microsoft.com/office/drawing/2014/main" id="{DEB747DC-5F27-4251-E0DF-99D1D8260E79}"/>
              </a:ext>
            </a:extLst>
          </p:cNvPr>
          <p:cNvSpPr>
            <a:spLocks noGrp="1"/>
          </p:cNvSpPr>
          <p:nvPr>
            <p:ph idx="1"/>
          </p:nvPr>
        </p:nvSpPr>
        <p:spPr/>
        <p:txBody>
          <a:bodyPr>
            <a:normAutofit fontScale="92500" lnSpcReduction="10000"/>
          </a:bodyPr>
          <a:lstStyle/>
          <a:p>
            <a:pPr marL="0" indent="0">
              <a:buNone/>
            </a:pPr>
            <a:r>
              <a:rPr lang="en-US" dirty="0"/>
              <a:t>Book these on </a:t>
            </a:r>
            <a:r>
              <a:rPr lang="en-US" b="1" dirty="0"/>
              <a:t>family calendars </a:t>
            </a:r>
            <a:r>
              <a:rPr lang="en-US" dirty="0"/>
              <a:t>and in </a:t>
            </a:r>
            <a:r>
              <a:rPr lang="en-US" b="1" dirty="0"/>
              <a:t>your phone </a:t>
            </a:r>
            <a:r>
              <a:rPr lang="en-US" dirty="0"/>
              <a:t>now please, so pesky parents don’t </a:t>
            </a:r>
            <a:r>
              <a:rPr lang="en-GB" dirty="0"/>
              <a:t>organise</a:t>
            </a:r>
            <a:r>
              <a:rPr lang="en-US" dirty="0"/>
              <a:t> family holidays without consulting you... </a:t>
            </a:r>
          </a:p>
          <a:p>
            <a:pPr marL="0" indent="0">
              <a:buNone/>
            </a:pPr>
            <a:endParaRPr lang="en-US" dirty="0"/>
          </a:p>
          <a:p>
            <a:pPr marL="0" indent="0">
              <a:buNone/>
            </a:pPr>
            <a:r>
              <a:rPr lang="en-US" sz="2800" dirty="0"/>
              <a:t>Training Weekend: Sat 3</a:t>
            </a:r>
            <a:r>
              <a:rPr lang="en-US" sz="2800" baseline="30000" dirty="0"/>
              <a:t>rd</a:t>
            </a:r>
            <a:r>
              <a:rPr lang="en-US" sz="2800" dirty="0"/>
              <a:t> &amp; Sun 4</a:t>
            </a:r>
            <a:r>
              <a:rPr lang="en-US" sz="2800" baseline="30000" dirty="0"/>
              <a:t>th</a:t>
            </a:r>
            <a:r>
              <a:rPr lang="en-US" sz="2800" dirty="0"/>
              <a:t> October 2026</a:t>
            </a:r>
          </a:p>
          <a:p>
            <a:pPr marL="0" indent="0">
              <a:buNone/>
            </a:pPr>
            <a:endParaRPr lang="en-US" dirty="0"/>
          </a:p>
          <a:p>
            <a:pPr marL="0" indent="0">
              <a:buNone/>
            </a:pPr>
            <a:r>
              <a:rPr lang="en-US" dirty="0"/>
              <a:t>Navigation Day: Sun 21</a:t>
            </a:r>
            <a:r>
              <a:rPr lang="en-US" baseline="30000" dirty="0"/>
              <a:t>st</a:t>
            </a:r>
            <a:r>
              <a:rPr lang="en-US" dirty="0"/>
              <a:t> March 2027</a:t>
            </a:r>
          </a:p>
          <a:p>
            <a:pPr marL="0" indent="0">
              <a:buNone/>
            </a:pPr>
            <a:endParaRPr lang="en-US" dirty="0"/>
          </a:p>
          <a:p>
            <a:pPr marL="0" indent="0">
              <a:buNone/>
            </a:pPr>
            <a:r>
              <a:rPr lang="en-US" dirty="0"/>
              <a:t>Practice expedition: Thursday 9</a:t>
            </a:r>
            <a:r>
              <a:rPr lang="en-US" baseline="30000" dirty="0"/>
              <a:t>th</a:t>
            </a:r>
            <a:r>
              <a:rPr lang="en-US" dirty="0"/>
              <a:t>- Sunday 11</a:t>
            </a:r>
            <a:r>
              <a:rPr lang="en-US" baseline="30000" dirty="0"/>
              <a:t>th</a:t>
            </a:r>
            <a:r>
              <a:rPr lang="en-US" dirty="0"/>
              <a:t> April 2027</a:t>
            </a:r>
          </a:p>
          <a:p>
            <a:pPr marL="0" indent="0">
              <a:buNone/>
            </a:pPr>
            <a:endParaRPr lang="en-US" dirty="0"/>
          </a:p>
          <a:p>
            <a:pPr marL="0" indent="0">
              <a:buNone/>
            </a:pPr>
            <a:r>
              <a:rPr lang="en-US" dirty="0"/>
              <a:t>Final expedition: Thursday 19</a:t>
            </a:r>
            <a:r>
              <a:rPr lang="en-US" baseline="30000" dirty="0"/>
              <a:t>th</a:t>
            </a:r>
            <a:r>
              <a:rPr lang="en-US" dirty="0"/>
              <a:t> – Thursday 26</a:t>
            </a:r>
            <a:r>
              <a:rPr lang="en-US" baseline="30000" dirty="0"/>
              <a:t>th</a:t>
            </a:r>
            <a:r>
              <a:rPr lang="en-US" dirty="0"/>
              <a:t> August 2027</a:t>
            </a:r>
          </a:p>
        </p:txBody>
      </p:sp>
    </p:spTree>
    <p:extLst>
      <p:ext uri="{BB962C8B-B14F-4D97-AF65-F5344CB8AC3E}">
        <p14:creationId xmlns:p14="http://schemas.microsoft.com/office/powerpoint/2010/main" val="7870339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618</Words>
  <Application>Microsoft Office PowerPoint</Application>
  <PresentationFormat>Widescreen</PresentationFormat>
  <Paragraphs>39</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Aptos</vt:lpstr>
      <vt:lpstr>Aptos Display</vt:lpstr>
      <vt:lpstr>Arial</vt:lpstr>
      <vt:lpstr>Office Theme</vt:lpstr>
      <vt:lpstr>PowerPoint Presentation</vt:lpstr>
      <vt:lpstr>Why walk?</vt:lpstr>
      <vt:lpstr>PowerPoint Presentation</vt:lpstr>
      <vt:lpstr>PowerPoint Presentation</vt:lpstr>
      <vt:lpstr>Proposed dates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Leach</dc:creator>
  <cp:lastModifiedBy>Ben Harris</cp:lastModifiedBy>
  <cp:revision>16</cp:revision>
  <cp:lastPrinted>2026-08-24T20:18:17Z</cp:lastPrinted>
  <dcterms:created xsi:type="dcterms:W3CDTF">2026-07-10T11:58:40Z</dcterms:created>
  <dcterms:modified xsi:type="dcterms:W3CDTF">2026-08-25T18:47:32Z</dcterms:modified>
</cp:coreProperties>
</file>