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9" r:id="rId3"/>
    <p:sldId id="258" r:id="rId4"/>
    <p:sldId id="262" r:id="rId5"/>
    <p:sldId id="263"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310"/>
    <p:restoredTop sz="94603"/>
  </p:normalViewPr>
  <p:slideViewPr>
    <p:cSldViewPr snapToGrid="0">
      <p:cViewPr varScale="1">
        <p:scale>
          <a:sx n="102" d="100"/>
          <a:sy n="102" d="100"/>
        </p:scale>
        <p:origin x="61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6764A-24BF-D916-C5F7-C487F72BF40B}"/>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1F39410C-BB13-F7EB-1BFD-E74750F985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C1348E2-1AD9-19F2-9B29-BD609DE3669D}"/>
              </a:ext>
            </a:extLst>
          </p:cNvPr>
          <p:cNvSpPr>
            <a:spLocks noGrp="1"/>
          </p:cNvSpPr>
          <p:nvPr>
            <p:ph type="dt" sz="half" idx="10"/>
          </p:nvPr>
        </p:nvSpPr>
        <p:spPr/>
        <p:txBody>
          <a:bodyPr/>
          <a:lstStyle/>
          <a:p>
            <a:fld id="{C620D0C9-7E35-504E-A963-CA2854710F3B}" type="datetimeFigureOut">
              <a:rPr lang="en-US" smtClean="0"/>
              <a:t>8/26/26</a:t>
            </a:fld>
            <a:endParaRPr lang="en-US"/>
          </a:p>
        </p:txBody>
      </p:sp>
      <p:sp>
        <p:nvSpPr>
          <p:cNvPr id="5" name="Footer Placeholder 4">
            <a:extLst>
              <a:ext uri="{FF2B5EF4-FFF2-40B4-BE49-F238E27FC236}">
                <a16:creationId xmlns:a16="http://schemas.microsoft.com/office/drawing/2014/main" id="{A6EA6742-2135-A1CF-0C33-95586FF7AC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5563F0-D503-EA81-4C30-3A8C7588F092}"/>
              </a:ext>
            </a:extLst>
          </p:cNvPr>
          <p:cNvSpPr>
            <a:spLocks noGrp="1"/>
          </p:cNvSpPr>
          <p:nvPr>
            <p:ph type="sldNum" sz="quarter" idx="12"/>
          </p:nvPr>
        </p:nvSpPr>
        <p:spPr/>
        <p:txBody>
          <a:bodyPr/>
          <a:lstStyle/>
          <a:p>
            <a:fld id="{CE3DBDA9-F8D5-4948-9A91-2BB1F4941F0D}" type="slidenum">
              <a:rPr lang="en-US" smtClean="0"/>
              <a:t>‹#›</a:t>
            </a:fld>
            <a:endParaRPr lang="en-US"/>
          </a:p>
        </p:txBody>
      </p:sp>
    </p:spTree>
    <p:extLst>
      <p:ext uri="{BB962C8B-B14F-4D97-AF65-F5344CB8AC3E}">
        <p14:creationId xmlns:p14="http://schemas.microsoft.com/office/powerpoint/2010/main" val="1321336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94B586-CDDE-DEE8-00B1-DEB967A2A8B4}"/>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64454FA0-AF3E-6EDC-958D-7A4EB2DA307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5DB87E8-A358-CBA9-D575-8D331D69ECBA}"/>
              </a:ext>
            </a:extLst>
          </p:cNvPr>
          <p:cNvSpPr>
            <a:spLocks noGrp="1"/>
          </p:cNvSpPr>
          <p:nvPr>
            <p:ph type="dt" sz="half" idx="10"/>
          </p:nvPr>
        </p:nvSpPr>
        <p:spPr/>
        <p:txBody>
          <a:bodyPr/>
          <a:lstStyle/>
          <a:p>
            <a:fld id="{C620D0C9-7E35-504E-A963-CA2854710F3B}" type="datetimeFigureOut">
              <a:rPr lang="en-US" smtClean="0"/>
              <a:t>8/26/26</a:t>
            </a:fld>
            <a:endParaRPr lang="en-US"/>
          </a:p>
        </p:txBody>
      </p:sp>
      <p:sp>
        <p:nvSpPr>
          <p:cNvPr id="5" name="Footer Placeholder 4">
            <a:extLst>
              <a:ext uri="{FF2B5EF4-FFF2-40B4-BE49-F238E27FC236}">
                <a16:creationId xmlns:a16="http://schemas.microsoft.com/office/drawing/2014/main" id="{096B782E-5762-814B-7F8B-12CD17D136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EBD8DF-01E6-01D4-5AD7-AED246ED5A7A}"/>
              </a:ext>
            </a:extLst>
          </p:cNvPr>
          <p:cNvSpPr>
            <a:spLocks noGrp="1"/>
          </p:cNvSpPr>
          <p:nvPr>
            <p:ph type="sldNum" sz="quarter" idx="12"/>
          </p:nvPr>
        </p:nvSpPr>
        <p:spPr/>
        <p:txBody>
          <a:bodyPr/>
          <a:lstStyle/>
          <a:p>
            <a:fld id="{CE3DBDA9-F8D5-4948-9A91-2BB1F4941F0D}" type="slidenum">
              <a:rPr lang="en-US" smtClean="0"/>
              <a:t>‹#›</a:t>
            </a:fld>
            <a:endParaRPr lang="en-US"/>
          </a:p>
        </p:txBody>
      </p:sp>
    </p:spTree>
    <p:extLst>
      <p:ext uri="{BB962C8B-B14F-4D97-AF65-F5344CB8AC3E}">
        <p14:creationId xmlns:p14="http://schemas.microsoft.com/office/powerpoint/2010/main" val="40557113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E61501-BDCD-DBAC-2A43-242075E6A5B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E288C85-F3C3-2C6D-475D-E75227F76CEE}"/>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BF11627-65AD-A5FC-ADB9-1178158E8020}"/>
              </a:ext>
            </a:extLst>
          </p:cNvPr>
          <p:cNvSpPr>
            <a:spLocks noGrp="1"/>
          </p:cNvSpPr>
          <p:nvPr>
            <p:ph type="dt" sz="half" idx="10"/>
          </p:nvPr>
        </p:nvSpPr>
        <p:spPr/>
        <p:txBody>
          <a:bodyPr/>
          <a:lstStyle/>
          <a:p>
            <a:fld id="{C620D0C9-7E35-504E-A963-CA2854710F3B}" type="datetimeFigureOut">
              <a:rPr lang="en-US" smtClean="0"/>
              <a:t>8/26/26</a:t>
            </a:fld>
            <a:endParaRPr lang="en-US"/>
          </a:p>
        </p:txBody>
      </p:sp>
      <p:sp>
        <p:nvSpPr>
          <p:cNvPr id="5" name="Footer Placeholder 4">
            <a:extLst>
              <a:ext uri="{FF2B5EF4-FFF2-40B4-BE49-F238E27FC236}">
                <a16:creationId xmlns:a16="http://schemas.microsoft.com/office/drawing/2014/main" id="{2E96B5D6-ABEA-CED5-B519-02B9630725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9F5D18-B19D-E66D-7D45-029A07CB1D29}"/>
              </a:ext>
            </a:extLst>
          </p:cNvPr>
          <p:cNvSpPr>
            <a:spLocks noGrp="1"/>
          </p:cNvSpPr>
          <p:nvPr>
            <p:ph type="sldNum" sz="quarter" idx="12"/>
          </p:nvPr>
        </p:nvSpPr>
        <p:spPr/>
        <p:txBody>
          <a:bodyPr/>
          <a:lstStyle/>
          <a:p>
            <a:fld id="{CE3DBDA9-F8D5-4948-9A91-2BB1F4941F0D}" type="slidenum">
              <a:rPr lang="en-US" smtClean="0"/>
              <a:t>‹#›</a:t>
            </a:fld>
            <a:endParaRPr lang="en-US"/>
          </a:p>
        </p:txBody>
      </p:sp>
    </p:spTree>
    <p:extLst>
      <p:ext uri="{BB962C8B-B14F-4D97-AF65-F5344CB8AC3E}">
        <p14:creationId xmlns:p14="http://schemas.microsoft.com/office/powerpoint/2010/main" val="2908921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027C9-1F7B-9101-4A1D-5DA7D5E3261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C7DCE13-9D6E-C9C7-4C14-C0066E070BE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E097780-3D26-42B0-8A39-D0B4C6B6D731}"/>
              </a:ext>
            </a:extLst>
          </p:cNvPr>
          <p:cNvSpPr>
            <a:spLocks noGrp="1"/>
          </p:cNvSpPr>
          <p:nvPr>
            <p:ph type="dt" sz="half" idx="10"/>
          </p:nvPr>
        </p:nvSpPr>
        <p:spPr/>
        <p:txBody>
          <a:bodyPr/>
          <a:lstStyle/>
          <a:p>
            <a:fld id="{C620D0C9-7E35-504E-A963-CA2854710F3B}" type="datetimeFigureOut">
              <a:rPr lang="en-US" smtClean="0"/>
              <a:t>8/26/26</a:t>
            </a:fld>
            <a:endParaRPr lang="en-US"/>
          </a:p>
        </p:txBody>
      </p:sp>
      <p:sp>
        <p:nvSpPr>
          <p:cNvPr id="5" name="Footer Placeholder 4">
            <a:extLst>
              <a:ext uri="{FF2B5EF4-FFF2-40B4-BE49-F238E27FC236}">
                <a16:creationId xmlns:a16="http://schemas.microsoft.com/office/drawing/2014/main" id="{6711EB09-0854-187F-FC26-19DA89361C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A82F04-4CAA-BC40-14A1-6E3F6524F8B1}"/>
              </a:ext>
            </a:extLst>
          </p:cNvPr>
          <p:cNvSpPr>
            <a:spLocks noGrp="1"/>
          </p:cNvSpPr>
          <p:nvPr>
            <p:ph type="sldNum" sz="quarter" idx="12"/>
          </p:nvPr>
        </p:nvSpPr>
        <p:spPr/>
        <p:txBody>
          <a:bodyPr/>
          <a:lstStyle/>
          <a:p>
            <a:fld id="{CE3DBDA9-F8D5-4948-9A91-2BB1F4941F0D}" type="slidenum">
              <a:rPr lang="en-US" smtClean="0"/>
              <a:t>‹#›</a:t>
            </a:fld>
            <a:endParaRPr lang="en-US"/>
          </a:p>
        </p:txBody>
      </p:sp>
    </p:spTree>
    <p:extLst>
      <p:ext uri="{BB962C8B-B14F-4D97-AF65-F5344CB8AC3E}">
        <p14:creationId xmlns:p14="http://schemas.microsoft.com/office/powerpoint/2010/main" val="346656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C6246-A608-ABA4-468E-F1CE1F1E9033}"/>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AFB08F4A-CEAC-6BDA-62A5-C21523A7F16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A3C2CEB-9BB4-7676-6CC1-0D98FEB58CCE}"/>
              </a:ext>
            </a:extLst>
          </p:cNvPr>
          <p:cNvSpPr>
            <a:spLocks noGrp="1"/>
          </p:cNvSpPr>
          <p:nvPr>
            <p:ph type="dt" sz="half" idx="10"/>
          </p:nvPr>
        </p:nvSpPr>
        <p:spPr/>
        <p:txBody>
          <a:bodyPr/>
          <a:lstStyle/>
          <a:p>
            <a:fld id="{C620D0C9-7E35-504E-A963-CA2854710F3B}" type="datetimeFigureOut">
              <a:rPr lang="en-US" smtClean="0"/>
              <a:t>8/26/26</a:t>
            </a:fld>
            <a:endParaRPr lang="en-US"/>
          </a:p>
        </p:txBody>
      </p:sp>
      <p:sp>
        <p:nvSpPr>
          <p:cNvPr id="5" name="Footer Placeholder 4">
            <a:extLst>
              <a:ext uri="{FF2B5EF4-FFF2-40B4-BE49-F238E27FC236}">
                <a16:creationId xmlns:a16="http://schemas.microsoft.com/office/drawing/2014/main" id="{A3FFEFA4-CCF8-7FBA-70E6-6AB590DE04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515CD6-E6FE-2EEC-83FE-9B9ABFFB7059}"/>
              </a:ext>
            </a:extLst>
          </p:cNvPr>
          <p:cNvSpPr>
            <a:spLocks noGrp="1"/>
          </p:cNvSpPr>
          <p:nvPr>
            <p:ph type="sldNum" sz="quarter" idx="12"/>
          </p:nvPr>
        </p:nvSpPr>
        <p:spPr/>
        <p:txBody>
          <a:bodyPr/>
          <a:lstStyle/>
          <a:p>
            <a:fld id="{CE3DBDA9-F8D5-4948-9A91-2BB1F4941F0D}" type="slidenum">
              <a:rPr lang="en-US" smtClean="0"/>
              <a:t>‹#›</a:t>
            </a:fld>
            <a:endParaRPr lang="en-US"/>
          </a:p>
        </p:txBody>
      </p:sp>
    </p:spTree>
    <p:extLst>
      <p:ext uri="{BB962C8B-B14F-4D97-AF65-F5344CB8AC3E}">
        <p14:creationId xmlns:p14="http://schemas.microsoft.com/office/powerpoint/2010/main" val="2370897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1B729-303E-94C3-E4FA-31E315781F9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119A0AA1-9DA2-91C7-3245-D16F9B31EA3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D9C997E6-E688-1ABE-6091-B6CA71D668DD}"/>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26BEAAE4-7E32-527D-CD8A-38F5EDC82392}"/>
              </a:ext>
            </a:extLst>
          </p:cNvPr>
          <p:cNvSpPr>
            <a:spLocks noGrp="1"/>
          </p:cNvSpPr>
          <p:nvPr>
            <p:ph type="dt" sz="half" idx="10"/>
          </p:nvPr>
        </p:nvSpPr>
        <p:spPr/>
        <p:txBody>
          <a:bodyPr/>
          <a:lstStyle/>
          <a:p>
            <a:fld id="{C620D0C9-7E35-504E-A963-CA2854710F3B}" type="datetimeFigureOut">
              <a:rPr lang="en-US" smtClean="0"/>
              <a:t>8/26/26</a:t>
            </a:fld>
            <a:endParaRPr lang="en-US"/>
          </a:p>
        </p:txBody>
      </p:sp>
      <p:sp>
        <p:nvSpPr>
          <p:cNvPr id="6" name="Footer Placeholder 5">
            <a:extLst>
              <a:ext uri="{FF2B5EF4-FFF2-40B4-BE49-F238E27FC236}">
                <a16:creationId xmlns:a16="http://schemas.microsoft.com/office/drawing/2014/main" id="{7236ED45-B56B-96C9-1F52-6B54901C57D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88BDE3C-C756-46FB-4037-845E7773F26F}"/>
              </a:ext>
            </a:extLst>
          </p:cNvPr>
          <p:cNvSpPr>
            <a:spLocks noGrp="1"/>
          </p:cNvSpPr>
          <p:nvPr>
            <p:ph type="sldNum" sz="quarter" idx="12"/>
          </p:nvPr>
        </p:nvSpPr>
        <p:spPr/>
        <p:txBody>
          <a:bodyPr/>
          <a:lstStyle/>
          <a:p>
            <a:fld id="{CE3DBDA9-F8D5-4948-9A91-2BB1F4941F0D}" type="slidenum">
              <a:rPr lang="en-US" smtClean="0"/>
              <a:t>‹#›</a:t>
            </a:fld>
            <a:endParaRPr lang="en-US"/>
          </a:p>
        </p:txBody>
      </p:sp>
    </p:spTree>
    <p:extLst>
      <p:ext uri="{BB962C8B-B14F-4D97-AF65-F5344CB8AC3E}">
        <p14:creationId xmlns:p14="http://schemas.microsoft.com/office/powerpoint/2010/main" val="2283959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E0A64-1C97-BC17-7549-AA0DDD19951D}"/>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C5157B2-179B-BE42-D7CE-9EE1CC00DEC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516021E-062F-274A-E48E-369C48AB5CA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78EC1F98-41F2-7DA6-20BB-700E7E5E19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197FFC8-6706-F924-28ED-02D63E814A7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CCC09A57-64FD-E222-91A8-93B6D7EF804C}"/>
              </a:ext>
            </a:extLst>
          </p:cNvPr>
          <p:cNvSpPr>
            <a:spLocks noGrp="1"/>
          </p:cNvSpPr>
          <p:nvPr>
            <p:ph type="dt" sz="half" idx="10"/>
          </p:nvPr>
        </p:nvSpPr>
        <p:spPr/>
        <p:txBody>
          <a:bodyPr/>
          <a:lstStyle/>
          <a:p>
            <a:fld id="{C620D0C9-7E35-504E-A963-CA2854710F3B}" type="datetimeFigureOut">
              <a:rPr lang="en-US" smtClean="0"/>
              <a:t>8/26/26</a:t>
            </a:fld>
            <a:endParaRPr lang="en-US"/>
          </a:p>
        </p:txBody>
      </p:sp>
      <p:sp>
        <p:nvSpPr>
          <p:cNvPr id="8" name="Footer Placeholder 7">
            <a:extLst>
              <a:ext uri="{FF2B5EF4-FFF2-40B4-BE49-F238E27FC236}">
                <a16:creationId xmlns:a16="http://schemas.microsoft.com/office/drawing/2014/main" id="{B4CC1ADA-FA1F-1234-BE4B-581EAD476F2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6BE5AF5-E8DD-BA03-9A2A-C017B97310E2}"/>
              </a:ext>
            </a:extLst>
          </p:cNvPr>
          <p:cNvSpPr>
            <a:spLocks noGrp="1"/>
          </p:cNvSpPr>
          <p:nvPr>
            <p:ph type="sldNum" sz="quarter" idx="12"/>
          </p:nvPr>
        </p:nvSpPr>
        <p:spPr/>
        <p:txBody>
          <a:bodyPr/>
          <a:lstStyle/>
          <a:p>
            <a:fld id="{CE3DBDA9-F8D5-4948-9A91-2BB1F4941F0D}" type="slidenum">
              <a:rPr lang="en-US" smtClean="0"/>
              <a:t>‹#›</a:t>
            </a:fld>
            <a:endParaRPr lang="en-US"/>
          </a:p>
        </p:txBody>
      </p:sp>
    </p:spTree>
    <p:extLst>
      <p:ext uri="{BB962C8B-B14F-4D97-AF65-F5344CB8AC3E}">
        <p14:creationId xmlns:p14="http://schemas.microsoft.com/office/powerpoint/2010/main" val="15976978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2343E-7820-7D03-FEF8-CA7FAE18D2ED}"/>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EAC8F281-8C96-4869-E5DA-FD9A5BC4FE6A}"/>
              </a:ext>
            </a:extLst>
          </p:cNvPr>
          <p:cNvSpPr>
            <a:spLocks noGrp="1"/>
          </p:cNvSpPr>
          <p:nvPr>
            <p:ph type="dt" sz="half" idx="10"/>
          </p:nvPr>
        </p:nvSpPr>
        <p:spPr/>
        <p:txBody>
          <a:bodyPr/>
          <a:lstStyle/>
          <a:p>
            <a:fld id="{C620D0C9-7E35-504E-A963-CA2854710F3B}" type="datetimeFigureOut">
              <a:rPr lang="en-US" smtClean="0"/>
              <a:t>8/26/26</a:t>
            </a:fld>
            <a:endParaRPr lang="en-US"/>
          </a:p>
        </p:txBody>
      </p:sp>
      <p:sp>
        <p:nvSpPr>
          <p:cNvPr id="4" name="Footer Placeholder 3">
            <a:extLst>
              <a:ext uri="{FF2B5EF4-FFF2-40B4-BE49-F238E27FC236}">
                <a16:creationId xmlns:a16="http://schemas.microsoft.com/office/drawing/2014/main" id="{14622F6C-2AC4-5C34-2D8A-31B5DD45AFF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C09F5CF-160B-03D5-6EFF-88F0FDB2001A}"/>
              </a:ext>
            </a:extLst>
          </p:cNvPr>
          <p:cNvSpPr>
            <a:spLocks noGrp="1"/>
          </p:cNvSpPr>
          <p:nvPr>
            <p:ph type="sldNum" sz="quarter" idx="12"/>
          </p:nvPr>
        </p:nvSpPr>
        <p:spPr/>
        <p:txBody>
          <a:bodyPr/>
          <a:lstStyle/>
          <a:p>
            <a:fld id="{CE3DBDA9-F8D5-4948-9A91-2BB1F4941F0D}" type="slidenum">
              <a:rPr lang="en-US" smtClean="0"/>
              <a:t>‹#›</a:t>
            </a:fld>
            <a:endParaRPr lang="en-US"/>
          </a:p>
        </p:txBody>
      </p:sp>
    </p:spTree>
    <p:extLst>
      <p:ext uri="{BB962C8B-B14F-4D97-AF65-F5344CB8AC3E}">
        <p14:creationId xmlns:p14="http://schemas.microsoft.com/office/powerpoint/2010/main" val="25430271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16C0469-8DB8-1D60-FD4C-155723AA0D10}"/>
              </a:ext>
            </a:extLst>
          </p:cNvPr>
          <p:cNvSpPr>
            <a:spLocks noGrp="1"/>
          </p:cNvSpPr>
          <p:nvPr>
            <p:ph type="dt" sz="half" idx="10"/>
          </p:nvPr>
        </p:nvSpPr>
        <p:spPr/>
        <p:txBody>
          <a:bodyPr/>
          <a:lstStyle/>
          <a:p>
            <a:fld id="{C620D0C9-7E35-504E-A963-CA2854710F3B}" type="datetimeFigureOut">
              <a:rPr lang="en-US" smtClean="0"/>
              <a:t>8/26/26</a:t>
            </a:fld>
            <a:endParaRPr lang="en-US"/>
          </a:p>
        </p:txBody>
      </p:sp>
      <p:sp>
        <p:nvSpPr>
          <p:cNvPr id="3" name="Footer Placeholder 2">
            <a:extLst>
              <a:ext uri="{FF2B5EF4-FFF2-40B4-BE49-F238E27FC236}">
                <a16:creationId xmlns:a16="http://schemas.microsoft.com/office/drawing/2014/main" id="{6FE1E553-A769-4C94-9FFD-DA938699577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07ADB3D-6BF0-A42E-B59D-51FA3FC70F19}"/>
              </a:ext>
            </a:extLst>
          </p:cNvPr>
          <p:cNvSpPr>
            <a:spLocks noGrp="1"/>
          </p:cNvSpPr>
          <p:nvPr>
            <p:ph type="sldNum" sz="quarter" idx="12"/>
          </p:nvPr>
        </p:nvSpPr>
        <p:spPr/>
        <p:txBody>
          <a:bodyPr/>
          <a:lstStyle/>
          <a:p>
            <a:fld id="{CE3DBDA9-F8D5-4948-9A91-2BB1F4941F0D}" type="slidenum">
              <a:rPr lang="en-US" smtClean="0"/>
              <a:t>‹#›</a:t>
            </a:fld>
            <a:endParaRPr lang="en-US"/>
          </a:p>
        </p:txBody>
      </p:sp>
    </p:spTree>
    <p:extLst>
      <p:ext uri="{BB962C8B-B14F-4D97-AF65-F5344CB8AC3E}">
        <p14:creationId xmlns:p14="http://schemas.microsoft.com/office/powerpoint/2010/main" val="28308191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8C705-7042-A42B-43A2-8B6BE33E102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9CCC6403-143A-05A4-8B20-9C18E982EB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9C6CADCE-260C-8087-56A5-485561F151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FC93DDF-CB26-EBD9-4488-CE713935F7B5}"/>
              </a:ext>
            </a:extLst>
          </p:cNvPr>
          <p:cNvSpPr>
            <a:spLocks noGrp="1"/>
          </p:cNvSpPr>
          <p:nvPr>
            <p:ph type="dt" sz="half" idx="10"/>
          </p:nvPr>
        </p:nvSpPr>
        <p:spPr/>
        <p:txBody>
          <a:bodyPr/>
          <a:lstStyle/>
          <a:p>
            <a:fld id="{C620D0C9-7E35-504E-A963-CA2854710F3B}" type="datetimeFigureOut">
              <a:rPr lang="en-US" smtClean="0"/>
              <a:t>8/26/26</a:t>
            </a:fld>
            <a:endParaRPr lang="en-US"/>
          </a:p>
        </p:txBody>
      </p:sp>
      <p:sp>
        <p:nvSpPr>
          <p:cNvPr id="6" name="Footer Placeholder 5">
            <a:extLst>
              <a:ext uri="{FF2B5EF4-FFF2-40B4-BE49-F238E27FC236}">
                <a16:creationId xmlns:a16="http://schemas.microsoft.com/office/drawing/2014/main" id="{7AF3C215-EABA-CDE7-C425-6D309627CFF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46B975-3490-0A8B-609E-FC900938700C}"/>
              </a:ext>
            </a:extLst>
          </p:cNvPr>
          <p:cNvSpPr>
            <a:spLocks noGrp="1"/>
          </p:cNvSpPr>
          <p:nvPr>
            <p:ph type="sldNum" sz="quarter" idx="12"/>
          </p:nvPr>
        </p:nvSpPr>
        <p:spPr/>
        <p:txBody>
          <a:bodyPr/>
          <a:lstStyle/>
          <a:p>
            <a:fld id="{CE3DBDA9-F8D5-4948-9A91-2BB1F4941F0D}" type="slidenum">
              <a:rPr lang="en-US" smtClean="0"/>
              <a:t>‹#›</a:t>
            </a:fld>
            <a:endParaRPr lang="en-US"/>
          </a:p>
        </p:txBody>
      </p:sp>
    </p:spTree>
    <p:extLst>
      <p:ext uri="{BB962C8B-B14F-4D97-AF65-F5344CB8AC3E}">
        <p14:creationId xmlns:p14="http://schemas.microsoft.com/office/powerpoint/2010/main" val="519279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5C297-C445-4259-F862-B3900788651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7B766231-4E44-DE2F-524E-8C431F15CA2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063D5DF-E9D0-55B3-BD48-49FFCC6344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44463DA-93DD-4CFB-B8A9-919067FCFC84}"/>
              </a:ext>
            </a:extLst>
          </p:cNvPr>
          <p:cNvSpPr>
            <a:spLocks noGrp="1"/>
          </p:cNvSpPr>
          <p:nvPr>
            <p:ph type="dt" sz="half" idx="10"/>
          </p:nvPr>
        </p:nvSpPr>
        <p:spPr/>
        <p:txBody>
          <a:bodyPr/>
          <a:lstStyle/>
          <a:p>
            <a:fld id="{C620D0C9-7E35-504E-A963-CA2854710F3B}" type="datetimeFigureOut">
              <a:rPr lang="en-US" smtClean="0"/>
              <a:t>8/26/26</a:t>
            </a:fld>
            <a:endParaRPr lang="en-US"/>
          </a:p>
        </p:txBody>
      </p:sp>
      <p:sp>
        <p:nvSpPr>
          <p:cNvPr id="6" name="Footer Placeholder 5">
            <a:extLst>
              <a:ext uri="{FF2B5EF4-FFF2-40B4-BE49-F238E27FC236}">
                <a16:creationId xmlns:a16="http://schemas.microsoft.com/office/drawing/2014/main" id="{A1CFC271-B90E-AF89-B7F7-895CB126FE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D524AE-B9F5-B848-B92D-905ACDDD6DE6}"/>
              </a:ext>
            </a:extLst>
          </p:cNvPr>
          <p:cNvSpPr>
            <a:spLocks noGrp="1"/>
          </p:cNvSpPr>
          <p:nvPr>
            <p:ph type="sldNum" sz="quarter" idx="12"/>
          </p:nvPr>
        </p:nvSpPr>
        <p:spPr/>
        <p:txBody>
          <a:bodyPr/>
          <a:lstStyle/>
          <a:p>
            <a:fld id="{CE3DBDA9-F8D5-4948-9A91-2BB1F4941F0D}" type="slidenum">
              <a:rPr lang="en-US" smtClean="0"/>
              <a:t>‹#›</a:t>
            </a:fld>
            <a:endParaRPr lang="en-US"/>
          </a:p>
        </p:txBody>
      </p:sp>
    </p:spTree>
    <p:extLst>
      <p:ext uri="{BB962C8B-B14F-4D97-AF65-F5344CB8AC3E}">
        <p14:creationId xmlns:p14="http://schemas.microsoft.com/office/powerpoint/2010/main" val="21054798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F04894-7499-01AA-1702-1B8A0583E5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A52700-AEFE-0647-3213-5CD4EECAEF5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4D60FCB-7696-728C-62C0-0916C27EEB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620D0C9-7E35-504E-A963-CA2854710F3B}" type="datetimeFigureOut">
              <a:rPr lang="en-US" smtClean="0"/>
              <a:t>8/26/26</a:t>
            </a:fld>
            <a:endParaRPr lang="en-US"/>
          </a:p>
        </p:txBody>
      </p:sp>
      <p:sp>
        <p:nvSpPr>
          <p:cNvPr id="5" name="Footer Placeholder 4">
            <a:extLst>
              <a:ext uri="{FF2B5EF4-FFF2-40B4-BE49-F238E27FC236}">
                <a16:creationId xmlns:a16="http://schemas.microsoft.com/office/drawing/2014/main" id="{AA108E0D-C921-2191-ACBC-B1DC11BA2F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B6D5E89-1CF4-93E1-93F7-1AB85D5C17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E3DBDA9-F8D5-4948-9A91-2BB1F4941F0D}" type="slidenum">
              <a:rPr lang="en-US" smtClean="0"/>
              <a:t>‹#›</a:t>
            </a:fld>
            <a:endParaRPr lang="en-US"/>
          </a:p>
        </p:txBody>
      </p:sp>
    </p:spTree>
    <p:extLst>
      <p:ext uri="{BB962C8B-B14F-4D97-AF65-F5344CB8AC3E}">
        <p14:creationId xmlns:p14="http://schemas.microsoft.com/office/powerpoint/2010/main" val="15611653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17BCE9F5-ABBD-38B4-C9C7-A98476FB874D}"/>
              </a:ext>
            </a:extLst>
          </p:cNvPr>
          <p:cNvPicPr>
            <a:picLocks noChangeAspect="1"/>
          </p:cNvPicPr>
          <p:nvPr/>
        </p:nvPicPr>
        <p:blipFill>
          <a:blip r:embed="rId2"/>
          <a:srcRect t="15730"/>
          <a:stretch>
            <a:fillRect/>
          </a:stretch>
        </p:blipFill>
        <p:spPr>
          <a:xfrm>
            <a:off x="20" y="10"/>
            <a:ext cx="12191980" cy="6857990"/>
          </a:xfrm>
          <a:prstGeom prst="rect">
            <a:avLst/>
          </a:prstGeom>
        </p:spPr>
      </p:pic>
      <p:sp>
        <p:nvSpPr>
          <p:cNvPr id="4" name="TextBox 3">
            <a:extLst>
              <a:ext uri="{FF2B5EF4-FFF2-40B4-BE49-F238E27FC236}">
                <a16:creationId xmlns:a16="http://schemas.microsoft.com/office/drawing/2014/main" id="{44ACB3D6-45F3-5BBC-2716-C98B5ACE465C}"/>
              </a:ext>
            </a:extLst>
          </p:cNvPr>
          <p:cNvSpPr txBox="1"/>
          <p:nvPr/>
        </p:nvSpPr>
        <p:spPr>
          <a:xfrm>
            <a:off x="523875" y="5317240"/>
            <a:ext cx="11210925" cy="744836"/>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b="1" dirty="0">
                <a:solidFill>
                  <a:schemeClr val="bg1"/>
                </a:solidFill>
                <a:latin typeface="+mj-lt"/>
                <a:ea typeface="+mj-ea"/>
                <a:cs typeface="+mj-cs"/>
              </a:rPr>
              <a:t>Gold Cycling Expedition to the Netherlands</a:t>
            </a:r>
          </a:p>
          <a:p>
            <a:pPr algn="ctr">
              <a:lnSpc>
                <a:spcPct val="90000"/>
              </a:lnSpc>
              <a:spcBef>
                <a:spcPct val="0"/>
              </a:spcBef>
              <a:spcAft>
                <a:spcPts val="600"/>
              </a:spcAft>
            </a:pPr>
            <a:r>
              <a:rPr lang="en-US" sz="1200" dirty="0">
                <a:solidFill>
                  <a:schemeClr val="bg1"/>
                </a:solidFill>
                <a:latin typeface="+mj-lt"/>
                <a:ea typeface="+mj-ea"/>
                <a:cs typeface="+mj-cs"/>
              </a:rPr>
              <a:t>Last week of the summer holidays, 2027,(exact dates to be confirmed.) </a:t>
            </a:r>
          </a:p>
        </p:txBody>
      </p:sp>
      <p:cxnSp>
        <p:nvCxnSpPr>
          <p:cNvPr id="26" name="Straight Connector 25">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89431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3825C0B-83CF-ACC4-6C9B-64F6078BED70}"/>
              </a:ext>
            </a:extLst>
          </p:cNvPr>
          <p:cNvSpPr>
            <a:spLocks noGrp="1"/>
          </p:cNvSpPr>
          <p:nvPr>
            <p:ph type="title"/>
          </p:nvPr>
        </p:nvSpPr>
        <p:spPr>
          <a:xfrm>
            <a:off x="362954" y="305257"/>
            <a:ext cx="6002110" cy="1071851"/>
          </a:xfrm>
        </p:spPr>
        <p:txBody>
          <a:bodyPr>
            <a:normAutofit/>
          </a:bodyPr>
          <a:lstStyle/>
          <a:p>
            <a:r>
              <a:rPr lang="en-US" sz="4000" dirty="0"/>
              <a:t>Why cycle?</a:t>
            </a:r>
          </a:p>
        </p:txBody>
      </p:sp>
      <p:sp>
        <p:nvSpPr>
          <p:cNvPr id="3" name="Content Placeholder 2">
            <a:extLst>
              <a:ext uri="{FF2B5EF4-FFF2-40B4-BE49-F238E27FC236}">
                <a16:creationId xmlns:a16="http://schemas.microsoft.com/office/drawing/2014/main" id="{10ADE329-2F59-9201-C381-A67F30F08D36}"/>
              </a:ext>
            </a:extLst>
          </p:cNvPr>
          <p:cNvSpPr>
            <a:spLocks noGrp="1"/>
          </p:cNvSpPr>
          <p:nvPr>
            <p:ph idx="1"/>
          </p:nvPr>
        </p:nvSpPr>
        <p:spPr>
          <a:xfrm>
            <a:off x="362954" y="1377108"/>
            <a:ext cx="6475836" cy="4756993"/>
          </a:xfrm>
        </p:spPr>
        <p:txBody>
          <a:bodyPr>
            <a:normAutofit/>
          </a:bodyPr>
          <a:lstStyle/>
          <a:p>
            <a:pPr marL="0" indent="0">
              <a:buNone/>
            </a:pPr>
            <a:r>
              <a:rPr lang="en-US" sz="2000" dirty="0"/>
              <a:t>Cycling is one of the best ways to travel. It has low impact on the body and environment but is great for health and longevity. </a:t>
            </a:r>
          </a:p>
          <a:p>
            <a:pPr marL="0" indent="0">
              <a:buNone/>
            </a:pPr>
            <a:r>
              <a:rPr lang="en-US" sz="2000" dirty="0"/>
              <a:t>Many people worry about safety on bikes, but with increasing cycling infrastructure, good training and careful planning of routes, cycling regularly is a great lifestyle to adopt. </a:t>
            </a:r>
          </a:p>
          <a:p>
            <a:pPr marL="0" indent="0">
              <a:buNone/>
            </a:pPr>
            <a:r>
              <a:rPr lang="en-US" sz="2000" dirty="0"/>
              <a:t> By visiting the Netherlands for the final expedition, we will be going to the best place on Earth for cycling. </a:t>
            </a:r>
          </a:p>
        </p:txBody>
      </p:sp>
      <p:pic>
        <p:nvPicPr>
          <p:cNvPr id="5" name="Picture 4">
            <a:extLst>
              <a:ext uri="{FF2B5EF4-FFF2-40B4-BE49-F238E27FC236}">
                <a16:creationId xmlns:a16="http://schemas.microsoft.com/office/drawing/2014/main" id="{DD830FA9-A9D2-1E84-CDBE-19354A1D71F4}"/>
              </a:ext>
            </a:extLst>
          </p:cNvPr>
          <p:cNvPicPr>
            <a:picLocks noChangeAspect="1"/>
          </p:cNvPicPr>
          <p:nvPr/>
        </p:nvPicPr>
        <p:blipFill>
          <a:blip r:embed="rId2"/>
          <a:srcRect l="2495" r="439"/>
          <a:stretch>
            <a:fillRect/>
          </a:stretch>
        </p:blipFill>
        <p:spPr>
          <a:xfrm>
            <a:off x="7726432" y="10"/>
            <a:ext cx="4465568" cy="6134091"/>
          </a:xfrm>
          <a:prstGeom prst="rect">
            <a:avLst/>
          </a:prstGeom>
          <a:effectLst/>
        </p:spPr>
      </p:pic>
      <p:sp>
        <p:nvSpPr>
          <p:cNvPr id="4" name="TextBox 3">
            <a:extLst>
              <a:ext uri="{FF2B5EF4-FFF2-40B4-BE49-F238E27FC236}">
                <a16:creationId xmlns:a16="http://schemas.microsoft.com/office/drawing/2014/main" id="{5E74EDD9-C901-241E-E6C5-B8FD87C3552B}"/>
              </a:ext>
            </a:extLst>
          </p:cNvPr>
          <p:cNvSpPr txBox="1"/>
          <p:nvPr/>
        </p:nvSpPr>
        <p:spPr>
          <a:xfrm>
            <a:off x="7726432" y="6134101"/>
            <a:ext cx="4462519" cy="646331"/>
          </a:xfrm>
          <a:prstGeom prst="rect">
            <a:avLst/>
          </a:prstGeom>
          <a:noFill/>
        </p:spPr>
        <p:txBody>
          <a:bodyPr wrap="square" rtlCol="0">
            <a:spAutoFit/>
          </a:bodyPr>
          <a:lstStyle/>
          <a:p>
            <a:r>
              <a:rPr lang="en-US" i="1" dirty="0"/>
              <a:t>Some of your leaders cycling in Holland – no traffic and </a:t>
            </a:r>
            <a:r>
              <a:rPr lang="en-US" i="1" dirty="0" err="1"/>
              <a:t>lycra</a:t>
            </a:r>
            <a:r>
              <a:rPr lang="en-US" i="1" dirty="0"/>
              <a:t> free. </a:t>
            </a:r>
          </a:p>
        </p:txBody>
      </p:sp>
    </p:spTree>
    <p:extLst>
      <p:ext uri="{BB962C8B-B14F-4D97-AF65-F5344CB8AC3E}">
        <p14:creationId xmlns:p14="http://schemas.microsoft.com/office/powerpoint/2010/main" val="22055702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B854D2-4913-F85E-B411-66FBF0C49F1D}"/>
              </a:ext>
            </a:extLst>
          </p:cNvPr>
          <p:cNvPicPr>
            <a:picLocks noChangeAspect="1"/>
          </p:cNvPicPr>
          <p:nvPr/>
        </p:nvPicPr>
        <p:blipFill>
          <a:blip r:embed="rId2"/>
          <a:srcRect t="2186" r="2" b="1444"/>
          <a:stretch>
            <a:fillRect/>
          </a:stretch>
        </p:blipFill>
        <p:spPr>
          <a:xfrm rot="5400000">
            <a:off x="-264149" y="775654"/>
            <a:ext cx="3796455" cy="2744051"/>
          </a:xfrm>
          <a:prstGeom prst="rect">
            <a:avLst/>
          </a:prstGeom>
        </p:spPr>
      </p:pic>
      <p:pic>
        <p:nvPicPr>
          <p:cNvPr id="6" name="Picture 5">
            <a:extLst>
              <a:ext uri="{FF2B5EF4-FFF2-40B4-BE49-F238E27FC236}">
                <a16:creationId xmlns:a16="http://schemas.microsoft.com/office/drawing/2014/main" id="{0D236455-3B3A-94FA-B061-F781089C282C}"/>
              </a:ext>
            </a:extLst>
          </p:cNvPr>
          <p:cNvPicPr>
            <a:picLocks noChangeAspect="1"/>
          </p:cNvPicPr>
          <p:nvPr/>
        </p:nvPicPr>
        <p:blipFill>
          <a:blip r:embed="rId3"/>
          <a:srcRect l="5040" r="5" b="5"/>
          <a:stretch>
            <a:fillRect/>
          </a:stretch>
        </p:blipFill>
        <p:spPr>
          <a:xfrm>
            <a:off x="3279028" y="192364"/>
            <a:ext cx="2302203" cy="1818302"/>
          </a:xfrm>
          <a:prstGeom prst="rect">
            <a:avLst/>
          </a:prstGeom>
        </p:spPr>
      </p:pic>
      <p:pic>
        <p:nvPicPr>
          <p:cNvPr id="10" name="Picture 9">
            <a:extLst>
              <a:ext uri="{FF2B5EF4-FFF2-40B4-BE49-F238E27FC236}">
                <a16:creationId xmlns:a16="http://schemas.microsoft.com/office/drawing/2014/main" id="{48033ECD-80DD-C236-EF6B-6B036E6A34F5}"/>
              </a:ext>
            </a:extLst>
          </p:cNvPr>
          <p:cNvPicPr>
            <a:picLocks noChangeAspect="1"/>
          </p:cNvPicPr>
          <p:nvPr/>
        </p:nvPicPr>
        <p:blipFill>
          <a:blip r:embed="rId4"/>
          <a:srcRect l="6867" r="33839" b="-1"/>
          <a:stretch>
            <a:fillRect/>
          </a:stretch>
        </p:blipFill>
        <p:spPr>
          <a:xfrm rot="5400000">
            <a:off x="3520096" y="1984773"/>
            <a:ext cx="1820066" cy="2302203"/>
          </a:xfrm>
          <a:prstGeom prst="rect">
            <a:avLst/>
          </a:prstGeom>
        </p:spPr>
      </p:pic>
      <p:sp>
        <p:nvSpPr>
          <p:cNvPr id="4" name="TextBox 3">
            <a:extLst>
              <a:ext uri="{FF2B5EF4-FFF2-40B4-BE49-F238E27FC236}">
                <a16:creationId xmlns:a16="http://schemas.microsoft.com/office/drawing/2014/main" id="{88CDCAC1-3DD1-03AB-355B-08D990AD9E9F}"/>
              </a:ext>
            </a:extLst>
          </p:cNvPr>
          <p:cNvSpPr txBox="1"/>
          <p:nvPr/>
        </p:nvSpPr>
        <p:spPr>
          <a:xfrm>
            <a:off x="5854154" y="249451"/>
            <a:ext cx="6337846" cy="6488267"/>
          </a:xfrm>
          <a:prstGeom prst="rect">
            <a:avLst/>
          </a:prstGeom>
        </p:spPr>
        <p:txBody>
          <a:bodyPr vert="horz" lIns="91440" tIns="45720" rIns="91440" bIns="45720" rtlCol="0" anchor="t">
            <a:noAutofit/>
          </a:bodyPr>
          <a:lstStyle/>
          <a:p>
            <a:pPr>
              <a:lnSpc>
                <a:spcPct val="90000"/>
              </a:lnSpc>
              <a:spcAft>
                <a:spcPts val="600"/>
              </a:spcAft>
            </a:pPr>
            <a:r>
              <a:rPr lang="en-US" b="1" dirty="0"/>
              <a:t>Cycling Expeditions in DofE</a:t>
            </a:r>
            <a:endParaRPr lang="en-US" dirty="0"/>
          </a:p>
          <a:p>
            <a:pPr>
              <a:lnSpc>
                <a:spcPct val="90000"/>
              </a:lnSpc>
              <a:spcAft>
                <a:spcPts val="600"/>
              </a:spcAft>
            </a:pPr>
            <a:r>
              <a:rPr lang="en-US" dirty="0"/>
              <a:t>At Queens Road DofE we have run cycling expeditions for the last 16 years, </a:t>
            </a:r>
            <a:r>
              <a:rPr lang="en-US" dirty="0" err="1"/>
              <a:t>organised</a:t>
            </a:r>
            <a:r>
              <a:rPr lang="en-US" dirty="0"/>
              <a:t> and led by </a:t>
            </a:r>
            <a:r>
              <a:rPr lang="en-US" b="1" dirty="0"/>
              <a:t>qualified ride leaders </a:t>
            </a:r>
            <a:r>
              <a:rPr lang="en-US" dirty="0"/>
              <a:t>and </a:t>
            </a:r>
            <a:r>
              <a:rPr lang="en-US" b="1" dirty="0"/>
              <a:t>two National Standard Cycling Instructors. </a:t>
            </a:r>
          </a:p>
          <a:p>
            <a:pPr>
              <a:lnSpc>
                <a:spcPct val="90000"/>
              </a:lnSpc>
              <a:spcAft>
                <a:spcPts val="600"/>
              </a:spcAft>
            </a:pPr>
            <a:r>
              <a:rPr lang="en-US" dirty="0"/>
              <a:t>Cycling for this element of the award provides a very different experience to the walking style expedition. It also requires quite different skill sets, not least the ability to cycle safely on the road. </a:t>
            </a:r>
          </a:p>
          <a:p>
            <a:pPr indent="-228600">
              <a:lnSpc>
                <a:spcPct val="90000"/>
              </a:lnSpc>
              <a:spcAft>
                <a:spcPts val="600"/>
              </a:spcAft>
              <a:buFont typeface="Arial" panose="020B0604020202020204" pitchFamily="34" charset="0"/>
              <a:buChar char="•"/>
            </a:pPr>
            <a:endParaRPr lang="en-US" dirty="0"/>
          </a:p>
          <a:p>
            <a:pPr>
              <a:lnSpc>
                <a:spcPct val="90000"/>
              </a:lnSpc>
              <a:spcAft>
                <a:spcPts val="600"/>
              </a:spcAft>
            </a:pPr>
            <a:r>
              <a:rPr lang="en-US" b="1" dirty="0"/>
              <a:t>What is needed? </a:t>
            </a:r>
          </a:p>
          <a:p>
            <a:pPr>
              <a:lnSpc>
                <a:spcPct val="90000"/>
              </a:lnSpc>
              <a:spcAft>
                <a:spcPts val="600"/>
              </a:spcAft>
            </a:pPr>
            <a:r>
              <a:rPr lang="en-US" dirty="0"/>
              <a:t>Commitment, training and a desire to work as part of a team. We meet on Friday evenings of term time to learn the skills needed to service a bike, and to train for the expeditions. </a:t>
            </a:r>
          </a:p>
          <a:p>
            <a:pPr>
              <a:lnSpc>
                <a:spcPct val="90000"/>
              </a:lnSpc>
              <a:spcAft>
                <a:spcPts val="600"/>
              </a:spcAft>
            </a:pPr>
            <a:r>
              <a:rPr lang="en-US" dirty="0"/>
              <a:t>Don’t know how to ride a bike? </a:t>
            </a:r>
            <a:r>
              <a:rPr lang="en-US" b="1" dirty="0"/>
              <a:t>We can teach you</a:t>
            </a:r>
            <a:r>
              <a:rPr lang="en-US" dirty="0"/>
              <a:t>. </a:t>
            </a:r>
          </a:p>
          <a:p>
            <a:pPr>
              <a:lnSpc>
                <a:spcPct val="90000"/>
              </a:lnSpc>
              <a:spcAft>
                <a:spcPts val="600"/>
              </a:spcAft>
            </a:pPr>
            <a:r>
              <a:rPr lang="en-US" dirty="0"/>
              <a:t>Don’t have a bike? </a:t>
            </a:r>
            <a:r>
              <a:rPr lang="en-US" b="1" dirty="0"/>
              <a:t>We can lend you one</a:t>
            </a:r>
            <a:r>
              <a:rPr lang="en-US" dirty="0"/>
              <a:t>. </a:t>
            </a:r>
          </a:p>
          <a:p>
            <a:pPr>
              <a:lnSpc>
                <a:spcPct val="90000"/>
              </a:lnSpc>
              <a:spcAft>
                <a:spcPts val="600"/>
              </a:spcAft>
            </a:pPr>
            <a:r>
              <a:rPr lang="en-US" dirty="0"/>
              <a:t>Need to borrow panniers and a rack? </a:t>
            </a:r>
            <a:r>
              <a:rPr lang="en-US" b="1" dirty="0"/>
              <a:t>We can provide these</a:t>
            </a:r>
            <a:r>
              <a:rPr lang="en-US" dirty="0"/>
              <a:t> </a:t>
            </a:r>
            <a:r>
              <a:rPr lang="en-US" b="1" dirty="0"/>
              <a:t>too! </a:t>
            </a:r>
          </a:p>
          <a:p>
            <a:pPr>
              <a:lnSpc>
                <a:spcPct val="90000"/>
              </a:lnSpc>
              <a:spcAft>
                <a:spcPts val="600"/>
              </a:spcAft>
            </a:pPr>
            <a:endParaRPr lang="en-US" dirty="0"/>
          </a:p>
          <a:p>
            <a:pPr>
              <a:lnSpc>
                <a:spcPct val="90000"/>
              </a:lnSpc>
              <a:spcAft>
                <a:spcPts val="600"/>
              </a:spcAft>
            </a:pPr>
            <a:r>
              <a:rPr lang="en-US" dirty="0"/>
              <a:t>If you want to cycle your own bike, it needs to be a hard tail bike that can have a rack fitted to it.</a:t>
            </a:r>
          </a:p>
          <a:p>
            <a:pPr>
              <a:lnSpc>
                <a:spcPct val="90000"/>
              </a:lnSpc>
              <a:spcAft>
                <a:spcPts val="600"/>
              </a:spcAft>
            </a:pPr>
            <a:endParaRPr lang="en-US" dirty="0"/>
          </a:p>
        </p:txBody>
      </p:sp>
      <p:grpSp>
        <p:nvGrpSpPr>
          <p:cNvPr id="15" name="Group 14">
            <a:extLst>
              <a:ext uri="{FF2B5EF4-FFF2-40B4-BE49-F238E27FC236}">
                <a16:creationId xmlns:a16="http://schemas.microsoft.com/office/drawing/2014/main" id="{E33D8A0C-28ED-C6DD-9FF8-421807F54E1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16" name="Rectangle 15">
              <a:extLst>
                <a:ext uri="{FF2B5EF4-FFF2-40B4-BE49-F238E27FC236}">
                  <a16:creationId xmlns:a16="http://schemas.microsoft.com/office/drawing/2014/main" id="{DED324DB-B381-AF6B-572F-20D07D968B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EA2E0BF-C3DA-A022-0CF8-0231FC9972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TextBox 10">
            <a:extLst>
              <a:ext uri="{FF2B5EF4-FFF2-40B4-BE49-F238E27FC236}">
                <a16:creationId xmlns:a16="http://schemas.microsoft.com/office/drawing/2014/main" id="{4C763449-C6E4-A2D6-7253-73436B18E053}"/>
              </a:ext>
            </a:extLst>
          </p:cNvPr>
          <p:cNvSpPr txBox="1"/>
          <p:nvPr/>
        </p:nvSpPr>
        <p:spPr>
          <a:xfrm>
            <a:off x="208039" y="4143360"/>
            <a:ext cx="5373192" cy="369332"/>
          </a:xfrm>
          <a:prstGeom prst="rect">
            <a:avLst/>
          </a:prstGeom>
          <a:noFill/>
        </p:spPr>
        <p:txBody>
          <a:bodyPr wrap="square" rtlCol="0">
            <a:spAutoFit/>
          </a:bodyPr>
          <a:lstStyle/>
          <a:p>
            <a:r>
              <a:rPr lang="en-US" i="1" dirty="0"/>
              <a:t>The </a:t>
            </a:r>
            <a:r>
              <a:rPr lang="en-US" i="1" dirty="0" err="1"/>
              <a:t>Fietsknoop</a:t>
            </a:r>
            <a:r>
              <a:rPr lang="en-US" i="1" dirty="0"/>
              <a:t> network signs in the Netherlands. </a:t>
            </a:r>
          </a:p>
        </p:txBody>
      </p:sp>
      <p:sp>
        <p:nvSpPr>
          <p:cNvPr id="2" name="TextBox 1">
            <a:extLst>
              <a:ext uri="{FF2B5EF4-FFF2-40B4-BE49-F238E27FC236}">
                <a16:creationId xmlns:a16="http://schemas.microsoft.com/office/drawing/2014/main" id="{274352BF-AE68-F5E0-7E26-26E534A176A7}"/>
              </a:ext>
            </a:extLst>
          </p:cNvPr>
          <p:cNvSpPr txBox="1"/>
          <p:nvPr/>
        </p:nvSpPr>
        <p:spPr>
          <a:xfrm>
            <a:off x="267141" y="4512692"/>
            <a:ext cx="5319178" cy="1992918"/>
          </a:xfrm>
          <a:prstGeom prst="rect">
            <a:avLst/>
          </a:prstGeom>
          <a:noFill/>
        </p:spPr>
        <p:txBody>
          <a:bodyPr wrap="square" rtlCol="0">
            <a:spAutoFit/>
          </a:bodyPr>
          <a:lstStyle/>
          <a:p>
            <a:pPr>
              <a:lnSpc>
                <a:spcPct val="90000"/>
              </a:lnSpc>
              <a:spcAft>
                <a:spcPts val="600"/>
              </a:spcAft>
            </a:pPr>
            <a:r>
              <a:rPr lang="en-US" b="1" dirty="0"/>
              <a:t>Cost?</a:t>
            </a:r>
          </a:p>
          <a:p>
            <a:pPr>
              <a:lnSpc>
                <a:spcPct val="90000"/>
              </a:lnSpc>
              <a:spcAft>
                <a:spcPts val="600"/>
              </a:spcAft>
            </a:pPr>
            <a:r>
              <a:rPr lang="en-US" dirty="0"/>
              <a:t>It is more expensive than the walking option.</a:t>
            </a:r>
            <a:r>
              <a:rPr lang="en-US" b="1" dirty="0"/>
              <a:t> In total it will be about £600. That includes a 4 day practice and a 7 day final expedition. </a:t>
            </a:r>
          </a:p>
          <a:p>
            <a:pPr>
              <a:lnSpc>
                <a:spcPct val="90000"/>
              </a:lnSpc>
              <a:spcAft>
                <a:spcPts val="600"/>
              </a:spcAft>
            </a:pPr>
            <a:r>
              <a:rPr lang="en-US" dirty="0"/>
              <a:t>We travel to the Netherlands by car and ferry for the final expedition and we will cover the cost by taking monthly  payments of up to £60 over 10 months.</a:t>
            </a:r>
          </a:p>
        </p:txBody>
      </p:sp>
    </p:spTree>
    <p:extLst>
      <p:ext uri="{BB962C8B-B14F-4D97-AF65-F5344CB8AC3E}">
        <p14:creationId xmlns:p14="http://schemas.microsoft.com/office/powerpoint/2010/main" val="756113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FA4AF52-EE8C-9178-3C90-20A0EB738D7F}"/>
              </a:ext>
            </a:extLst>
          </p:cNvPr>
          <p:cNvSpPr txBox="1"/>
          <p:nvPr/>
        </p:nvSpPr>
        <p:spPr>
          <a:xfrm>
            <a:off x="404869" y="346325"/>
            <a:ext cx="6097836" cy="1323439"/>
          </a:xfrm>
          <a:prstGeom prst="rect">
            <a:avLst/>
          </a:prstGeom>
          <a:noFill/>
        </p:spPr>
        <p:txBody>
          <a:bodyPr wrap="square">
            <a:spAutoFit/>
          </a:bodyPr>
          <a:lstStyle/>
          <a:p>
            <a:r>
              <a:rPr lang="en-US" sz="4000" dirty="0"/>
              <a:t>The commitment you need to make...</a:t>
            </a:r>
            <a:endParaRPr lang="en-US" dirty="0"/>
          </a:p>
        </p:txBody>
      </p:sp>
      <p:sp>
        <p:nvSpPr>
          <p:cNvPr id="7" name="TextBox 6">
            <a:extLst>
              <a:ext uri="{FF2B5EF4-FFF2-40B4-BE49-F238E27FC236}">
                <a16:creationId xmlns:a16="http://schemas.microsoft.com/office/drawing/2014/main" id="{04AC1BC5-C01A-F609-F3D2-87082A8E871F}"/>
              </a:ext>
            </a:extLst>
          </p:cNvPr>
          <p:cNvSpPr txBox="1"/>
          <p:nvPr/>
        </p:nvSpPr>
        <p:spPr>
          <a:xfrm>
            <a:off x="404868" y="1778331"/>
            <a:ext cx="7023065" cy="5016758"/>
          </a:xfrm>
          <a:prstGeom prst="rect">
            <a:avLst/>
          </a:prstGeom>
          <a:noFill/>
        </p:spPr>
        <p:txBody>
          <a:bodyPr wrap="square">
            <a:spAutoFit/>
          </a:bodyPr>
          <a:lstStyle/>
          <a:p>
            <a:pPr marL="0" indent="0">
              <a:buNone/>
            </a:pPr>
            <a:r>
              <a:rPr lang="en-US" sz="2000" dirty="0"/>
              <a:t>We will start training for the gold cycling expedition 2027 in September 2026. </a:t>
            </a:r>
          </a:p>
          <a:p>
            <a:pPr marL="0" indent="0">
              <a:buNone/>
            </a:pPr>
            <a:endParaRPr lang="en-US" sz="2000" dirty="0"/>
          </a:p>
          <a:p>
            <a:pPr marL="0" indent="0">
              <a:buNone/>
            </a:pPr>
            <a:r>
              <a:rPr lang="en-US" sz="2000" dirty="0"/>
              <a:t>Throughout the Autumn and Spring terms we will learn how to maintain and service bikes, how to cycle safely on the road and do safety and navigation rides. This can count as your skill section of your gold award. </a:t>
            </a:r>
          </a:p>
          <a:p>
            <a:pPr marL="0" indent="0">
              <a:buNone/>
            </a:pPr>
            <a:endParaRPr lang="en-US" sz="2000" dirty="0"/>
          </a:p>
          <a:p>
            <a:pPr marL="0" indent="0">
              <a:buNone/>
            </a:pPr>
            <a:r>
              <a:rPr lang="en-US" sz="2000" dirty="0"/>
              <a:t>Easter will be when we do the practice expedition. By then we need to be assured you are safe on the road, can ride 30-40 miles in a day and have completed all the safety elements of your training. </a:t>
            </a:r>
          </a:p>
          <a:p>
            <a:pPr marL="0" indent="0">
              <a:buNone/>
            </a:pPr>
            <a:endParaRPr lang="en-US" sz="2000" dirty="0"/>
          </a:p>
          <a:p>
            <a:pPr marL="0" indent="0">
              <a:buNone/>
            </a:pPr>
            <a:r>
              <a:rPr lang="en-US" sz="2000" dirty="0"/>
              <a:t>From Easter to the start of the summer holidays we will be out riding regularly on Friday evenings to build the miles in your legs and complete skills challenges. </a:t>
            </a:r>
          </a:p>
        </p:txBody>
      </p:sp>
      <p:pic>
        <p:nvPicPr>
          <p:cNvPr id="8" name="Picture 7">
            <a:extLst>
              <a:ext uri="{FF2B5EF4-FFF2-40B4-BE49-F238E27FC236}">
                <a16:creationId xmlns:a16="http://schemas.microsoft.com/office/drawing/2014/main" id="{E72DD83D-FE8A-BA45-85F4-EDB71E061BF2}"/>
              </a:ext>
            </a:extLst>
          </p:cNvPr>
          <p:cNvPicPr>
            <a:picLocks noChangeAspect="1"/>
          </p:cNvPicPr>
          <p:nvPr/>
        </p:nvPicPr>
        <p:blipFill>
          <a:blip r:embed="rId2"/>
          <a:srcRect t="11748" b="21991"/>
          <a:stretch>
            <a:fillRect/>
          </a:stretch>
        </p:blipFill>
        <p:spPr>
          <a:xfrm>
            <a:off x="7593458" y="1"/>
            <a:ext cx="4598542" cy="2285279"/>
          </a:xfrm>
          <a:prstGeom prst="rect">
            <a:avLst/>
          </a:prstGeom>
        </p:spPr>
      </p:pic>
      <p:pic>
        <p:nvPicPr>
          <p:cNvPr id="9" name="Picture 8">
            <a:extLst>
              <a:ext uri="{FF2B5EF4-FFF2-40B4-BE49-F238E27FC236}">
                <a16:creationId xmlns:a16="http://schemas.microsoft.com/office/drawing/2014/main" id="{BB24713B-9DC3-4FCB-2C1C-5538C63B2902}"/>
              </a:ext>
            </a:extLst>
          </p:cNvPr>
          <p:cNvPicPr>
            <a:picLocks noChangeAspect="1"/>
          </p:cNvPicPr>
          <p:nvPr/>
        </p:nvPicPr>
        <p:blipFill>
          <a:blip r:embed="rId3"/>
          <a:srcRect t="13633" b="20106"/>
          <a:stretch>
            <a:fillRect/>
          </a:stretch>
        </p:blipFill>
        <p:spPr>
          <a:xfrm>
            <a:off x="7593458" y="2308859"/>
            <a:ext cx="4598542" cy="2285279"/>
          </a:xfrm>
          <a:prstGeom prst="rect">
            <a:avLst/>
          </a:prstGeom>
        </p:spPr>
      </p:pic>
      <p:pic>
        <p:nvPicPr>
          <p:cNvPr id="12" name="Picture 11">
            <a:extLst>
              <a:ext uri="{FF2B5EF4-FFF2-40B4-BE49-F238E27FC236}">
                <a16:creationId xmlns:a16="http://schemas.microsoft.com/office/drawing/2014/main" id="{0AF478BD-94B1-84D2-0B96-7E00050A8F2B}"/>
              </a:ext>
            </a:extLst>
          </p:cNvPr>
          <p:cNvPicPr>
            <a:picLocks noChangeAspect="1"/>
          </p:cNvPicPr>
          <p:nvPr/>
        </p:nvPicPr>
        <p:blipFill>
          <a:blip r:embed="rId4"/>
          <a:stretch>
            <a:fillRect/>
          </a:stretch>
        </p:blipFill>
        <p:spPr>
          <a:xfrm>
            <a:off x="7593458" y="4617719"/>
            <a:ext cx="4598542" cy="2240280"/>
          </a:xfrm>
          <a:prstGeom prst="rect">
            <a:avLst/>
          </a:prstGeom>
        </p:spPr>
      </p:pic>
    </p:spTree>
    <p:extLst>
      <p:ext uri="{BB962C8B-B14F-4D97-AF65-F5344CB8AC3E}">
        <p14:creationId xmlns:p14="http://schemas.microsoft.com/office/powerpoint/2010/main" val="9896281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B3D74-868E-0594-634C-3582623ED899}"/>
              </a:ext>
            </a:extLst>
          </p:cNvPr>
          <p:cNvSpPr>
            <a:spLocks noGrp="1"/>
          </p:cNvSpPr>
          <p:nvPr>
            <p:ph type="title"/>
          </p:nvPr>
        </p:nvSpPr>
        <p:spPr/>
        <p:txBody>
          <a:bodyPr/>
          <a:lstStyle/>
          <a:p>
            <a:r>
              <a:rPr lang="en-US" dirty="0"/>
              <a:t>Proposed dates</a:t>
            </a:r>
          </a:p>
        </p:txBody>
      </p:sp>
      <p:sp>
        <p:nvSpPr>
          <p:cNvPr id="3" name="Content Placeholder 2">
            <a:extLst>
              <a:ext uri="{FF2B5EF4-FFF2-40B4-BE49-F238E27FC236}">
                <a16:creationId xmlns:a16="http://schemas.microsoft.com/office/drawing/2014/main" id="{DEB747DC-5F27-4251-E0DF-99D1D8260E79}"/>
              </a:ext>
            </a:extLst>
          </p:cNvPr>
          <p:cNvSpPr>
            <a:spLocks noGrp="1"/>
          </p:cNvSpPr>
          <p:nvPr>
            <p:ph idx="1"/>
          </p:nvPr>
        </p:nvSpPr>
        <p:spPr/>
        <p:txBody>
          <a:bodyPr/>
          <a:lstStyle/>
          <a:p>
            <a:pPr marL="0" indent="0">
              <a:buNone/>
            </a:pPr>
            <a:r>
              <a:rPr lang="en-US" dirty="0"/>
              <a:t>Book these on family calendars now please</a:t>
            </a:r>
            <a:r>
              <a:rPr lang="en-US"/>
              <a:t>, so </a:t>
            </a:r>
            <a:r>
              <a:rPr lang="en-US" dirty="0"/>
              <a:t>parents don’t </a:t>
            </a:r>
            <a:r>
              <a:rPr lang="en-US" dirty="0" err="1"/>
              <a:t>organise</a:t>
            </a:r>
            <a:r>
              <a:rPr lang="en-US" dirty="0"/>
              <a:t> family holidays without consulting you... </a:t>
            </a:r>
          </a:p>
          <a:p>
            <a:pPr marL="0" indent="0">
              <a:buNone/>
            </a:pPr>
            <a:endParaRPr lang="en-US" dirty="0"/>
          </a:p>
          <a:p>
            <a:pPr marL="0" indent="0">
              <a:buNone/>
            </a:pPr>
            <a:r>
              <a:rPr lang="en-US" dirty="0"/>
              <a:t>Practice expedition: Thursday 9</a:t>
            </a:r>
            <a:r>
              <a:rPr lang="en-US" baseline="30000" dirty="0"/>
              <a:t>th</a:t>
            </a:r>
            <a:r>
              <a:rPr lang="en-US" dirty="0"/>
              <a:t>- Sunday 11</a:t>
            </a:r>
            <a:r>
              <a:rPr lang="en-US" baseline="30000" dirty="0"/>
              <a:t>th</a:t>
            </a:r>
            <a:r>
              <a:rPr lang="en-US" dirty="0"/>
              <a:t> April 2027</a:t>
            </a:r>
          </a:p>
          <a:p>
            <a:pPr marL="0" indent="0">
              <a:buNone/>
            </a:pPr>
            <a:endParaRPr lang="en-US" dirty="0"/>
          </a:p>
          <a:p>
            <a:pPr marL="0" indent="0">
              <a:buNone/>
            </a:pPr>
            <a:r>
              <a:rPr lang="en-US" dirty="0"/>
              <a:t>Final expedition: Thursday 19</a:t>
            </a:r>
            <a:r>
              <a:rPr lang="en-US" baseline="30000" dirty="0"/>
              <a:t>th</a:t>
            </a:r>
            <a:r>
              <a:rPr lang="en-US" dirty="0"/>
              <a:t> – Thursday 26</a:t>
            </a:r>
            <a:r>
              <a:rPr lang="en-US" baseline="30000" dirty="0"/>
              <a:t>th</a:t>
            </a:r>
            <a:r>
              <a:rPr lang="en-US" dirty="0"/>
              <a:t> August 2027</a:t>
            </a:r>
          </a:p>
        </p:txBody>
      </p:sp>
    </p:spTree>
    <p:extLst>
      <p:ext uri="{BB962C8B-B14F-4D97-AF65-F5344CB8AC3E}">
        <p14:creationId xmlns:p14="http://schemas.microsoft.com/office/powerpoint/2010/main" val="40476770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172</TotalTime>
  <Words>543</Words>
  <Application>Microsoft Macintosh PowerPoint</Application>
  <PresentationFormat>Widescreen</PresentationFormat>
  <Paragraphs>36</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Aptos</vt:lpstr>
      <vt:lpstr>Aptos Display</vt:lpstr>
      <vt:lpstr>Arial</vt:lpstr>
      <vt:lpstr>Office Theme</vt:lpstr>
      <vt:lpstr>PowerPoint Presentation</vt:lpstr>
      <vt:lpstr>Why cycle?</vt:lpstr>
      <vt:lpstr>PowerPoint Presentation</vt:lpstr>
      <vt:lpstr>PowerPoint Presentation</vt:lpstr>
      <vt:lpstr>Proposed dates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David Leach</dc:creator>
  <cp:lastModifiedBy>David Leach</cp:lastModifiedBy>
  <cp:revision>5</cp:revision>
  <cp:lastPrinted>2026-07-10T13:36:14Z</cp:lastPrinted>
  <dcterms:created xsi:type="dcterms:W3CDTF">2026-07-10T11:58:40Z</dcterms:created>
  <dcterms:modified xsi:type="dcterms:W3CDTF">2026-08-26T09:55:03Z</dcterms:modified>
</cp:coreProperties>
</file>